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8" r:id="rId1"/>
  </p:sldMasterIdLst>
  <p:sldIdLst>
    <p:sldId id="256" r:id="rId2"/>
    <p:sldId id="257" r:id="rId3"/>
    <p:sldId id="258" r:id="rId4"/>
    <p:sldId id="259" r:id="rId5"/>
    <p:sldId id="261" r:id="rId6"/>
    <p:sldId id="260" r:id="rId7"/>
    <p:sldId id="268" r:id="rId8"/>
    <p:sldId id="270" r:id="rId9"/>
    <p:sldId id="271" r:id="rId10"/>
    <p:sldId id="272" r:id="rId11"/>
    <p:sldId id="269" r:id="rId12"/>
    <p:sldId id="264" r:id="rId13"/>
    <p:sldId id="262" r:id="rId14"/>
    <p:sldId id="265" r:id="rId15"/>
    <p:sldId id="267" r:id="rId16"/>
    <p:sldId id="263" r:id="rId17"/>
    <p:sldId id="266"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varScale="1">
        <p:scale>
          <a:sx n="82" d="100"/>
          <a:sy n="82" d="100"/>
        </p:scale>
        <p:origin x="71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FA77F97-2DB0-45DE-9287-96E5BB1D4ACF}" type="datetimeFigureOut">
              <a:rPr lang="en-IN" smtClean="0"/>
              <a:t>23-04-2024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808A587D-90B3-4A68-9B3C-9FBEE4857277}" type="slidenum">
              <a:rPr lang="en-IN" smtClean="0"/>
              <a:t>‹#›</a:t>
            </a:fld>
            <a:endParaRPr lang="en-IN"/>
          </a:p>
        </p:txBody>
      </p:sp>
    </p:spTree>
    <p:extLst>
      <p:ext uri="{BB962C8B-B14F-4D97-AF65-F5344CB8AC3E}">
        <p14:creationId xmlns:p14="http://schemas.microsoft.com/office/powerpoint/2010/main" val="3342028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A77F97-2DB0-45DE-9287-96E5BB1D4ACF}" type="datetimeFigureOut">
              <a:rPr lang="en-IN" smtClean="0"/>
              <a:t>23-04-2024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8A587D-90B3-4A68-9B3C-9FBEE4857277}" type="slidenum">
              <a:rPr lang="en-IN" smtClean="0"/>
              <a:t>‹#›</a:t>
            </a:fld>
            <a:endParaRPr lang="en-IN"/>
          </a:p>
        </p:txBody>
      </p:sp>
    </p:spTree>
    <p:extLst>
      <p:ext uri="{BB962C8B-B14F-4D97-AF65-F5344CB8AC3E}">
        <p14:creationId xmlns:p14="http://schemas.microsoft.com/office/powerpoint/2010/main" val="591845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A77F97-2DB0-45DE-9287-96E5BB1D4ACF}" type="datetimeFigureOut">
              <a:rPr lang="en-IN" smtClean="0"/>
              <a:t>23-04-2024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8A587D-90B3-4A68-9B3C-9FBEE4857277}" type="slidenum">
              <a:rPr lang="en-IN" smtClean="0"/>
              <a:t>‹#›</a:t>
            </a:fld>
            <a:endParaRPr lang="en-IN"/>
          </a:p>
        </p:txBody>
      </p:sp>
    </p:spTree>
    <p:extLst>
      <p:ext uri="{BB962C8B-B14F-4D97-AF65-F5344CB8AC3E}">
        <p14:creationId xmlns:p14="http://schemas.microsoft.com/office/powerpoint/2010/main" val="3585996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A77F97-2DB0-45DE-9287-96E5BB1D4ACF}" type="datetimeFigureOut">
              <a:rPr lang="en-IN" smtClean="0"/>
              <a:t>23-04-2024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8A587D-90B3-4A68-9B3C-9FBEE4857277}" type="slidenum">
              <a:rPr lang="en-IN" smtClean="0"/>
              <a:t>‹#›</a:t>
            </a:fld>
            <a:endParaRPr lang="en-IN"/>
          </a:p>
        </p:txBody>
      </p:sp>
    </p:spTree>
    <p:extLst>
      <p:ext uri="{BB962C8B-B14F-4D97-AF65-F5344CB8AC3E}">
        <p14:creationId xmlns:p14="http://schemas.microsoft.com/office/powerpoint/2010/main" val="3965779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CFA77F97-2DB0-45DE-9287-96E5BB1D4ACF}" type="datetimeFigureOut">
              <a:rPr lang="en-IN" smtClean="0"/>
              <a:t>23-04-2024</a:t>
            </a:fld>
            <a:endParaRPr lang="en-IN"/>
          </a:p>
        </p:txBody>
      </p:sp>
      <p:sp>
        <p:nvSpPr>
          <p:cNvPr id="5" name="Footer Placeholder 4"/>
          <p:cNvSpPr>
            <a:spLocks noGrp="1"/>
          </p:cNvSpPr>
          <p:nvPr>
            <p:ph type="ftr" sz="quarter" idx="11"/>
          </p:nvPr>
        </p:nvSpPr>
        <p:spPr>
          <a:xfrm>
            <a:off x="2182708" y="6272784"/>
            <a:ext cx="6327648" cy="365125"/>
          </a:xfrm>
        </p:spPr>
        <p:txBody>
          <a:bodyPr/>
          <a:lstStyle/>
          <a:p>
            <a:endParaRPr lang="en-IN"/>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808A587D-90B3-4A68-9B3C-9FBEE4857277}" type="slidenum">
              <a:rPr lang="en-IN" smtClean="0"/>
              <a:t>‹#›</a:t>
            </a:fld>
            <a:endParaRPr lang="en-IN"/>
          </a:p>
        </p:txBody>
      </p:sp>
    </p:spTree>
    <p:extLst>
      <p:ext uri="{BB962C8B-B14F-4D97-AF65-F5344CB8AC3E}">
        <p14:creationId xmlns:p14="http://schemas.microsoft.com/office/powerpoint/2010/main" val="2422327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FA77F97-2DB0-45DE-9287-96E5BB1D4ACF}" type="datetimeFigureOut">
              <a:rPr lang="en-IN" smtClean="0"/>
              <a:t>23-04-2024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08A587D-90B3-4A68-9B3C-9FBEE4857277}" type="slidenum">
              <a:rPr lang="en-IN" smtClean="0"/>
              <a:t>‹#›</a:t>
            </a:fld>
            <a:endParaRPr lang="en-IN"/>
          </a:p>
        </p:txBody>
      </p:sp>
    </p:spTree>
    <p:extLst>
      <p:ext uri="{BB962C8B-B14F-4D97-AF65-F5344CB8AC3E}">
        <p14:creationId xmlns:p14="http://schemas.microsoft.com/office/powerpoint/2010/main" val="2276041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FA77F97-2DB0-45DE-9287-96E5BB1D4ACF}" type="datetimeFigureOut">
              <a:rPr lang="en-IN" smtClean="0"/>
              <a:t>23-04-2024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08A587D-90B3-4A68-9B3C-9FBEE4857277}" type="slidenum">
              <a:rPr lang="en-IN" smtClean="0"/>
              <a:t>‹#›</a:t>
            </a:fld>
            <a:endParaRPr lang="en-IN"/>
          </a:p>
        </p:txBody>
      </p:sp>
    </p:spTree>
    <p:extLst>
      <p:ext uri="{BB962C8B-B14F-4D97-AF65-F5344CB8AC3E}">
        <p14:creationId xmlns:p14="http://schemas.microsoft.com/office/powerpoint/2010/main" val="3319475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FA77F97-2DB0-45DE-9287-96E5BB1D4ACF}" type="datetimeFigureOut">
              <a:rPr lang="en-IN" smtClean="0"/>
              <a:t>23-04-2024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08A587D-90B3-4A68-9B3C-9FBEE4857277}" type="slidenum">
              <a:rPr lang="en-IN" smtClean="0"/>
              <a:t>‹#›</a:t>
            </a:fld>
            <a:endParaRPr lang="en-IN"/>
          </a:p>
        </p:txBody>
      </p:sp>
    </p:spTree>
    <p:extLst>
      <p:ext uri="{BB962C8B-B14F-4D97-AF65-F5344CB8AC3E}">
        <p14:creationId xmlns:p14="http://schemas.microsoft.com/office/powerpoint/2010/main" val="3468079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A77F97-2DB0-45DE-9287-96E5BB1D4ACF}" type="datetimeFigureOut">
              <a:rPr lang="en-IN" smtClean="0"/>
              <a:t>23-04-2024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08A587D-90B3-4A68-9B3C-9FBEE4857277}" type="slidenum">
              <a:rPr lang="en-IN" smtClean="0"/>
              <a:t>‹#›</a:t>
            </a:fld>
            <a:endParaRPr lang="en-IN"/>
          </a:p>
        </p:txBody>
      </p:sp>
    </p:spTree>
    <p:extLst>
      <p:ext uri="{BB962C8B-B14F-4D97-AF65-F5344CB8AC3E}">
        <p14:creationId xmlns:p14="http://schemas.microsoft.com/office/powerpoint/2010/main" val="1956202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FA77F97-2DB0-45DE-9287-96E5BB1D4ACF}" type="datetimeFigureOut">
              <a:rPr lang="en-IN" smtClean="0"/>
              <a:t>23-04-2024</a:t>
            </a:fld>
            <a:endParaRPr lang="en-IN"/>
          </a:p>
        </p:txBody>
      </p:sp>
      <p:sp>
        <p:nvSpPr>
          <p:cNvPr id="6" name="Footer Placeholder 5"/>
          <p:cNvSpPr>
            <a:spLocks noGrp="1"/>
          </p:cNvSpPr>
          <p:nvPr>
            <p:ph type="ftr" sz="quarter" idx="11"/>
          </p:nvPr>
        </p:nvSpPr>
        <p:spPr/>
        <p:txBody>
          <a:bodyPr/>
          <a:lstStyle/>
          <a:p>
            <a:endParaRPr lang="en-IN"/>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808A587D-90B3-4A68-9B3C-9FBEE4857277}" type="slidenum">
              <a:rPr lang="en-IN" smtClean="0"/>
              <a:t>‹#›</a:t>
            </a:fld>
            <a:endParaRPr lang="en-IN"/>
          </a:p>
        </p:txBody>
      </p:sp>
    </p:spTree>
    <p:extLst>
      <p:ext uri="{BB962C8B-B14F-4D97-AF65-F5344CB8AC3E}">
        <p14:creationId xmlns:p14="http://schemas.microsoft.com/office/powerpoint/2010/main" val="3228270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FA77F97-2DB0-45DE-9287-96E5BB1D4ACF}" type="datetimeFigureOut">
              <a:rPr lang="en-IN" smtClean="0"/>
              <a:t>23-04-2024</a:t>
            </a:fld>
            <a:endParaRPr lang="en-IN"/>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808A587D-90B3-4A68-9B3C-9FBEE4857277}" type="slidenum">
              <a:rPr lang="en-IN" smtClean="0"/>
              <a:t>‹#›</a:t>
            </a:fld>
            <a:endParaRPr lang="en-IN"/>
          </a:p>
        </p:txBody>
      </p:sp>
    </p:spTree>
    <p:extLst>
      <p:ext uri="{BB962C8B-B14F-4D97-AF65-F5344CB8AC3E}">
        <p14:creationId xmlns:p14="http://schemas.microsoft.com/office/powerpoint/2010/main" val="1973528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CFA77F97-2DB0-45DE-9287-96E5BB1D4ACF}" type="datetimeFigureOut">
              <a:rPr lang="en-IN" smtClean="0"/>
              <a:t>23-04-2024</a:t>
            </a:fld>
            <a:endParaRPr lang="en-IN"/>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IN"/>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808A587D-90B3-4A68-9B3C-9FBEE4857277}" type="slidenum">
              <a:rPr lang="en-IN" smtClean="0"/>
              <a:t>‹#›</a:t>
            </a:fld>
            <a:endParaRPr lang="en-IN"/>
          </a:p>
        </p:txBody>
      </p:sp>
    </p:spTree>
    <p:extLst>
      <p:ext uri="{BB962C8B-B14F-4D97-AF65-F5344CB8AC3E}">
        <p14:creationId xmlns:p14="http://schemas.microsoft.com/office/powerpoint/2010/main" val="3764778975"/>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code.earthengine.google.com/4421795d269577c830d647e261746133"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E9140CF-B868-B791-8FD1-A4E58FD9F756}"/>
              </a:ext>
            </a:extLst>
          </p:cNvPr>
          <p:cNvSpPr>
            <a:spLocks noGrp="1"/>
          </p:cNvSpPr>
          <p:nvPr>
            <p:ph type="ctrTitle"/>
          </p:nvPr>
        </p:nvSpPr>
        <p:spPr>
          <a:xfrm>
            <a:off x="1821759" y="2170518"/>
            <a:ext cx="8546216" cy="1646302"/>
          </a:xfrm>
        </p:spPr>
        <p:txBody>
          <a:bodyPr>
            <a:normAutofit fontScale="90000"/>
          </a:bodyPr>
          <a:lstStyle/>
          <a:p>
            <a:pPr algn="ctr"/>
            <a:r>
              <a:rPr lang="en-IN" sz="3600" b="1" kern="100" dirty="0">
                <a:effectLst/>
                <a:latin typeface="Algerian" panose="04020705040A02060702" pitchFamily="82" charset="0"/>
                <a:ea typeface="Calibri" panose="020F0502020204030204" pitchFamily="34" charset="0"/>
                <a:cs typeface="Times New Roman" panose="02020603050405020304" pitchFamily="18" charset="0"/>
              </a:rPr>
              <a:t>Soil Organic carbon </a:t>
            </a:r>
            <a:r>
              <a:rPr lang="en-IN" sz="3600" b="1" kern="100" dirty="0">
                <a:latin typeface="Algerian" panose="04020705040A02060702" pitchFamily="82" charset="0"/>
                <a:ea typeface="Calibri" panose="020F0502020204030204" pitchFamily="34" charset="0"/>
                <a:cs typeface="Times New Roman" panose="02020603050405020304" pitchFamily="18" charset="0"/>
              </a:rPr>
              <a:t>PREDICTION</a:t>
            </a:r>
            <a:r>
              <a:rPr lang="en-IN" sz="3600" b="1" kern="100" dirty="0">
                <a:effectLst/>
                <a:latin typeface="Algerian" panose="04020705040A02060702" pitchFamily="82" charset="0"/>
                <a:ea typeface="Calibri" panose="020F0502020204030204" pitchFamily="34" charset="0"/>
                <a:cs typeface="Times New Roman" panose="02020603050405020304" pitchFamily="18" charset="0"/>
              </a:rPr>
              <a:t> in </a:t>
            </a:r>
            <a:r>
              <a:rPr lang="en-IN" sz="3600" b="1" kern="100" dirty="0">
                <a:latin typeface="Algerian" panose="04020705040A02060702" pitchFamily="82" charset="0"/>
                <a:ea typeface="Calibri" panose="020F0502020204030204" pitchFamily="34" charset="0"/>
                <a:cs typeface="Times New Roman" panose="02020603050405020304" pitchFamily="18" charset="0"/>
              </a:rPr>
              <a:t>DHANAULTI REGION</a:t>
            </a:r>
            <a:r>
              <a:rPr lang="en-IN" sz="3600" b="1" kern="100" dirty="0">
                <a:effectLst/>
                <a:latin typeface="Algerian" panose="04020705040A02060702" pitchFamily="82" charset="0"/>
                <a:ea typeface="Calibri" panose="020F0502020204030204" pitchFamily="34" charset="0"/>
                <a:cs typeface="Times New Roman" panose="02020603050405020304" pitchFamily="18" charset="0"/>
              </a:rPr>
              <a:t>  Using ML Approach</a:t>
            </a:r>
            <a:br>
              <a:rPr lang="en-IN" sz="36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sz="8800" dirty="0"/>
          </a:p>
        </p:txBody>
      </p:sp>
      <p:sp>
        <p:nvSpPr>
          <p:cNvPr id="8" name="TextBox 7">
            <a:extLst>
              <a:ext uri="{FF2B5EF4-FFF2-40B4-BE49-F238E27FC236}">
                <a16:creationId xmlns:a16="http://schemas.microsoft.com/office/drawing/2014/main" id="{C5352BFA-8EF3-EB18-A22B-40A3C38E4D70}"/>
              </a:ext>
            </a:extLst>
          </p:cNvPr>
          <p:cNvSpPr txBox="1"/>
          <p:nvPr/>
        </p:nvSpPr>
        <p:spPr>
          <a:xfrm>
            <a:off x="6096000" y="5338207"/>
            <a:ext cx="6288833" cy="833177"/>
          </a:xfrm>
          <a:prstGeom prst="rect">
            <a:avLst/>
          </a:prstGeom>
          <a:noFill/>
        </p:spPr>
        <p:txBody>
          <a:bodyPr wrap="square" rtlCol="0">
            <a:spAutoFit/>
          </a:bodyPr>
          <a:lstStyle/>
          <a:p>
            <a:pPr algn="ctr">
              <a:lnSpc>
                <a:spcPct val="107000"/>
              </a:lnSpc>
              <a:spcAft>
                <a:spcPts val="800"/>
              </a:spcAft>
            </a:pPr>
            <a:r>
              <a:rPr lang="en-IN" sz="2000" b="1" kern="100" dirty="0">
                <a:effectLst/>
                <a:latin typeface="Algerian" panose="04020705040A02060702" pitchFamily="82" charset="0"/>
                <a:ea typeface="Calibri" panose="020F0502020204030204" pitchFamily="34" charset="0"/>
                <a:cs typeface="Times New Roman" panose="02020603050405020304" pitchFamily="18" charset="0"/>
              </a:rPr>
              <a:t>UNDER THE GUIDENCE OF</a:t>
            </a:r>
            <a:endParaRPr lang="en-IN" sz="2000" kern="100" dirty="0">
              <a:effectLst/>
              <a:latin typeface="Algerian" panose="04020705040A02060702" pitchFamily="82" charset="0"/>
              <a:ea typeface="Calibri" panose="020F0502020204030204" pitchFamily="34" charset="0"/>
              <a:cs typeface="Times New Roman" panose="02020603050405020304" pitchFamily="18" charset="0"/>
            </a:endParaRPr>
          </a:p>
          <a:p>
            <a:pPr algn="ctr">
              <a:lnSpc>
                <a:spcPct val="107000"/>
              </a:lnSpc>
              <a:spcAft>
                <a:spcPts val="800"/>
              </a:spcAft>
            </a:pPr>
            <a:r>
              <a:rPr lang="en-IN" sz="2000" kern="0" dirty="0">
                <a:effectLst/>
                <a:latin typeface="Algerian" panose="04020705040A02060702" pitchFamily="82" charset="0"/>
                <a:ea typeface="Times New Roman" panose="02020603050405020304" pitchFamily="18" charset="0"/>
                <a:cs typeface="Times New Roman" panose="02020603050405020304" pitchFamily="18" charset="0"/>
              </a:rPr>
              <a:t>Mr. Justin George K.</a:t>
            </a:r>
            <a:endParaRPr lang="en-IN" sz="2000" kern="100" dirty="0">
              <a:effectLst/>
              <a:latin typeface="Algerian" panose="04020705040A02060702" pitchFamily="82"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77FF9E0B-7F17-091E-9AE5-222A371B82D4}"/>
              </a:ext>
            </a:extLst>
          </p:cNvPr>
          <p:cNvSpPr txBox="1"/>
          <p:nvPr/>
        </p:nvSpPr>
        <p:spPr>
          <a:xfrm>
            <a:off x="329682" y="5163584"/>
            <a:ext cx="4702628" cy="1270861"/>
          </a:xfrm>
          <a:prstGeom prst="rect">
            <a:avLst/>
          </a:prstGeom>
          <a:noFill/>
        </p:spPr>
        <p:txBody>
          <a:bodyPr wrap="square" rtlCol="0">
            <a:spAutoFit/>
          </a:bodyPr>
          <a:lstStyle/>
          <a:p>
            <a:pPr algn="ctr">
              <a:lnSpc>
                <a:spcPct val="107000"/>
              </a:lnSpc>
              <a:spcAft>
                <a:spcPts val="800"/>
              </a:spcAft>
            </a:pPr>
            <a:r>
              <a:rPr lang="en-IN" sz="2000" b="1" kern="100" dirty="0">
                <a:effectLst/>
                <a:latin typeface="Algerian" panose="04020705040A02060702" pitchFamily="82" charset="0"/>
                <a:ea typeface="Calibri" panose="020F0502020204030204" pitchFamily="34" charset="0"/>
                <a:cs typeface="Times New Roman" panose="02020603050405020304" pitchFamily="18" charset="0"/>
              </a:rPr>
              <a:t>Submitted by:</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GB" sz="2000" kern="100" dirty="0">
                <a:latin typeface="Algerian" panose="04020705040A02060702" pitchFamily="82" charset="0"/>
                <a:ea typeface="Calibri" panose="020F0502020204030204" pitchFamily="34" charset="0"/>
                <a:cs typeface="Times New Roman" panose="02020603050405020304" pitchFamily="18" charset="0"/>
              </a:rPr>
              <a:t>Jasmin babariya </a:t>
            </a:r>
            <a:r>
              <a:rPr lang="en-IN" sz="2000" kern="100" dirty="0">
                <a:latin typeface="Calibri" panose="020F0502020204030204" pitchFamily="34" charset="0"/>
                <a:ea typeface="Calibri" panose="020F0502020204030204" pitchFamily="34" charset="0"/>
                <a:cs typeface="Times New Roman" panose="02020603050405020304" pitchFamily="18" charset="0"/>
              </a:rPr>
              <a:t>– </a:t>
            </a:r>
            <a:r>
              <a:rPr lang="en-GB" sz="2000" kern="100" dirty="0">
                <a:effectLst/>
                <a:latin typeface="Algerian" panose="04020705040A02060702" pitchFamily="82" charset="0"/>
                <a:ea typeface="Calibri" panose="020F0502020204030204" pitchFamily="34" charset="0"/>
                <a:cs typeface="Times New Roman" panose="02020603050405020304" pitchFamily="18" charset="0"/>
              </a:rPr>
              <a:t>202219014</a:t>
            </a:r>
            <a:endParaRPr lang="en-IN" sz="2000" kern="100" dirty="0">
              <a:effectLst/>
              <a:latin typeface="Algerian" panose="04020705040A02060702" pitchFamily="82" charset="0"/>
              <a:ea typeface="Calibri" panose="020F0502020204030204" pitchFamily="34" charset="0"/>
              <a:cs typeface="Times New Roman" panose="02020603050405020304" pitchFamily="18" charset="0"/>
            </a:endParaRPr>
          </a:p>
          <a:p>
            <a:pPr algn="ctr">
              <a:lnSpc>
                <a:spcPct val="107000"/>
              </a:lnSpc>
              <a:spcAft>
                <a:spcPts val="800"/>
              </a:spcAft>
            </a:pPr>
            <a:r>
              <a:rPr lang="en-IN" sz="2000" kern="100" dirty="0">
                <a:latin typeface="Algerian" panose="04020705040A02060702" pitchFamily="82" charset="0"/>
                <a:ea typeface="Calibri" panose="020F0502020204030204" pitchFamily="34" charset="0"/>
                <a:cs typeface="Times New Roman" panose="02020603050405020304" pitchFamily="18" charset="0"/>
              </a:rPr>
              <a:t>Harsh Velani - 202319025</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04A6ABF0-7816-AC56-1B7A-74E4761F653A}"/>
              </a:ext>
            </a:extLst>
          </p:cNvPr>
          <p:cNvSpPr txBox="1"/>
          <p:nvPr/>
        </p:nvSpPr>
        <p:spPr>
          <a:xfrm>
            <a:off x="1962550" y="3406507"/>
            <a:ext cx="8264633" cy="707886"/>
          </a:xfrm>
          <a:prstGeom prst="rect">
            <a:avLst/>
          </a:prstGeom>
          <a:noFill/>
        </p:spPr>
        <p:txBody>
          <a:bodyPr wrap="square" rtlCol="0">
            <a:spAutoFit/>
          </a:bodyPr>
          <a:lstStyle/>
          <a:p>
            <a:pPr algn="ctr"/>
            <a:r>
              <a:rPr lang="en-US" sz="2000" kern="100" dirty="0">
                <a:solidFill>
                  <a:schemeClr val="accent2"/>
                </a:solidFill>
                <a:effectLst/>
                <a:latin typeface="Algerian" panose="04020705040A02060702" pitchFamily="82" charset="0"/>
                <a:ea typeface="Calibri" panose="020F0502020204030204" pitchFamily="34" charset="0"/>
                <a:cs typeface="Times New Roman" panose="02020603050405020304" pitchFamily="18" charset="0"/>
              </a:rPr>
              <a:t>Indian Institute of Remote Sensing(IIRS) Dehradun</a:t>
            </a:r>
            <a:endParaRPr lang="en-IN" sz="2000" kern="1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IN" sz="2000" dirty="0">
              <a:solidFill>
                <a:schemeClr val="accent5"/>
              </a:solidFill>
            </a:endParaRPr>
          </a:p>
        </p:txBody>
      </p:sp>
      <p:pic>
        <p:nvPicPr>
          <p:cNvPr id="15" name="Picture 14" descr="Image result for IIRS">
            <a:extLst>
              <a:ext uri="{FF2B5EF4-FFF2-40B4-BE49-F238E27FC236}">
                <a16:creationId xmlns:a16="http://schemas.microsoft.com/office/drawing/2014/main" id="{644C0C5A-DD76-F2DC-52EA-614FE7911FD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15491" y="5207316"/>
            <a:ext cx="1020802" cy="1094961"/>
          </a:xfrm>
          <a:prstGeom prst="rect">
            <a:avLst/>
          </a:prstGeom>
          <a:noFill/>
          <a:ln>
            <a:noFill/>
          </a:ln>
        </p:spPr>
      </p:pic>
    </p:spTree>
    <p:extLst>
      <p:ext uri="{BB962C8B-B14F-4D97-AF65-F5344CB8AC3E}">
        <p14:creationId xmlns:p14="http://schemas.microsoft.com/office/powerpoint/2010/main" val="3861990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2A7EE6-B626-BD0B-1148-EB662AFB955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1209" y="865761"/>
            <a:ext cx="4987403" cy="2295729"/>
          </a:xfrm>
          <a:prstGeom prst="rect">
            <a:avLst/>
          </a:prstGeom>
          <a:noFill/>
          <a:ln>
            <a:noFill/>
          </a:ln>
        </p:spPr>
      </p:pic>
      <p:pic>
        <p:nvPicPr>
          <p:cNvPr id="7" name="Picture 6">
            <a:extLst>
              <a:ext uri="{FF2B5EF4-FFF2-40B4-BE49-F238E27FC236}">
                <a16:creationId xmlns:a16="http://schemas.microsoft.com/office/drawing/2014/main" id="{E972B749-85BF-7A63-505B-3D56EC86F9F8}"/>
              </a:ext>
            </a:extLst>
          </p:cNvPr>
          <p:cNvPicPr>
            <a:picLocks noChangeAspect="1"/>
          </p:cNvPicPr>
          <p:nvPr/>
        </p:nvPicPr>
        <p:blipFill rotWithShape="1">
          <a:blip r:embed="rId3"/>
          <a:srcRect r="3234" b="14984"/>
          <a:stretch/>
        </p:blipFill>
        <p:spPr>
          <a:xfrm>
            <a:off x="6156795" y="810937"/>
            <a:ext cx="4339349" cy="2400419"/>
          </a:xfrm>
          <a:prstGeom prst="rect">
            <a:avLst/>
          </a:prstGeom>
        </p:spPr>
      </p:pic>
      <p:pic>
        <p:nvPicPr>
          <p:cNvPr id="8" name="Picture 7">
            <a:extLst>
              <a:ext uri="{FF2B5EF4-FFF2-40B4-BE49-F238E27FC236}">
                <a16:creationId xmlns:a16="http://schemas.microsoft.com/office/drawing/2014/main" id="{5BE984AA-937F-C95B-2C1E-B0BF6291C89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7828" y="3599234"/>
            <a:ext cx="5014691" cy="2645924"/>
          </a:xfrm>
          <a:prstGeom prst="rect">
            <a:avLst/>
          </a:prstGeom>
          <a:noFill/>
          <a:ln>
            <a:noFill/>
          </a:ln>
        </p:spPr>
      </p:pic>
      <p:pic>
        <p:nvPicPr>
          <p:cNvPr id="16" name="Picture 15">
            <a:extLst>
              <a:ext uri="{FF2B5EF4-FFF2-40B4-BE49-F238E27FC236}">
                <a16:creationId xmlns:a16="http://schemas.microsoft.com/office/drawing/2014/main" id="{47B88B70-09A5-95E0-AB3C-E9F1F84E0E6D}"/>
              </a:ext>
            </a:extLst>
          </p:cNvPr>
          <p:cNvPicPr>
            <a:picLocks noChangeAspect="1"/>
          </p:cNvPicPr>
          <p:nvPr/>
        </p:nvPicPr>
        <p:blipFill>
          <a:blip r:embed="rId5"/>
          <a:stretch>
            <a:fillRect/>
          </a:stretch>
        </p:blipFill>
        <p:spPr>
          <a:xfrm>
            <a:off x="5422816" y="3579779"/>
            <a:ext cx="6473017" cy="2828488"/>
          </a:xfrm>
          <a:prstGeom prst="rect">
            <a:avLst/>
          </a:prstGeom>
        </p:spPr>
      </p:pic>
    </p:spTree>
    <p:extLst>
      <p:ext uri="{BB962C8B-B14F-4D97-AF65-F5344CB8AC3E}">
        <p14:creationId xmlns:p14="http://schemas.microsoft.com/office/powerpoint/2010/main" val="1836288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3843769-C434-4365-9AD3-650E6F5898AD}"/>
              </a:ext>
            </a:extLst>
          </p:cNvPr>
          <p:cNvSpPr/>
          <p:nvPr/>
        </p:nvSpPr>
        <p:spPr>
          <a:xfrm>
            <a:off x="4302801" y="1378097"/>
            <a:ext cx="2886635" cy="941294"/>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N" sz="2400" dirty="0">
              <a:latin typeface="Times New Roman" panose="02020603050405020304" pitchFamily="18" charset="0"/>
              <a:cs typeface="Times New Roman" panose="02020603050405020304" pitchFamily="18" charset="0"/>
            </a:endParaRPr>
          </a:p>
        </p:txBody>
      </p:sp>
      <p:sp>
        <p:nvSpPr>
          <p:cNvPr id="5" name="TextBox 3">
            <a:extLst>
              <a:ext uri="{FF2B5EF4-FFF2-40B4-BE49-F238E27FC236}">
                <a16:creationId xmlns:a16="http://schemas.microsoft.com/office/drawing/2014/main" id="{581BB89C-A18E-47AB-B61C-C37BC5FD1FBB}"/>
              </a:ext>
            </a:extLst>
          </p:cNvPr>
          <p:cNvSpPr txBox="1"/>
          <p:nvPr/>
        </p:nvSpPr>
        <p:spPr>
          <a:xfrm>
            <a:off x="4312131" y="1424748"/>
            <a:ext cx="2886635" cy="83099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400" dirty="0">
                <a:latin typeface="Times New Roman" panose="02020603050405020304" pitchFamily="18" charset="0"/>
                <a:cs typeface="Times New Roman" panose="02020603050405020304" pitchFamily="18" charset="0"/>
              </a:rPr>
              <a:t>Download Images </a:t>
            </a:r>
          </a:p>
          <a:p>
            <a:pPr algn="ctr"/>
            <a:r>
              <a:rPr lang="en-US" sz="2400" dirty="0">
                <a:latin typeface="Times New Roman" panose="02020603050405020304" pitchFamily="18" charset="0"/>
                <a:cs typeface="Times New Roman" panose="02020603050405020304" pitchFamily="18" charset="0"/>
              </a:rPr>
              <a:t>By using GEE  </a:t>
            </a:r>
            <a:endParaRPr lang="en-IN" sz="2400" dirty="0">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7826E65D-0CF3-491E-83A9-09166476A2C3}"/>
              </a:ext>
            </a:extLst>
          </p:cNvPr>
          <p:cNvSpPr/>
          <p:nvPr/>
        </p:nvSpPr>
        <p:spPr>
          <a:xfrm>
            <a:off x="4715176" y="3268344"/>
            <a:ext cx="2115671" cy="90271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N" sz="2400" dirty="0">
              <a:latin typeface="Times New Roman" panose="02020603050405020304" pitchFamily="18" charset="0"/>
              <a:cs typeface="Times New Roman" panose="02020603050405020304" pitchFamily="18" charset="0"/>
            </a:endParaRPr>
          </a:p>
        </p:txBody>
      </p:sp>
      <p:sp>
        <p:nvSpPr>
          <p:cNvPr id="7" name="TextBox 5">
            <a:extLst>
              <a:ext uri="{FF2B5EF4-FFF2-40B4-BE49-F238E27FC236}">
                <a16:creationId xmlns:a16="http://schemas.microsoft.com/office/drawing/2014/main" id="{885CBD79-A432-4329-B875-EF2C06BEDF56}"/>
              </a:ext>
            </a:extLst>
          </p:cNvPr>
          <p:cNvSpPr txBox="1"/>
          <p:nvPr/>
        </p:nvSpPr>
        <p:spPr>
          <a:xfrm>
            <a:off x="4805556" y="3312072"/>
            <a:ext cx="1918447" cy="83099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400" dirty="0">
                <a:latin typeface="Times New Roman" panose="02020603050405020304" pitchFamily="18" charset="0"/>
                <a:cs typeface="Times New Roman" panose="02020603050405020304" pitchFamily="18" charset="0"/>
              </a:rPr>
              <a:t>Normalized Images</a:t>
            </a:r>
            <a:endParaRPr lang="en-IN" sz="2400" dirty="0">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32BA80A5-7B54-467D-8C88-C46704423FB7}"/>
              </a:ext>
            </a:extLst>
          </p:cNvPr>
          <p:cNvSpPr/>
          <p:nvPr/>
        </p:nvSpPr>
        <p:spPr>
          <a:xfrm>
            <a:off x="8453459" y="3103066"/>
            <a:ext cx="2519082" cy="1200329"/>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N" sz="2400" dirty="0">
              <a:latin typeface="Times New Roman" panose="02020603050405020304" pitchFamily="18" charset="0"/>
              <a:cs typeface="Times New Roman" panose="02020603050405020304" pitchFamily="18" charset="0"/>
            </a:endParaRPr>
          </a:p>
        </p:txBody>
      </p:sp>
      <p:sp>
        <p:nvSpPr>
          <p:cNvPr id="9" name="TextBox 11">
            <a:extLst>
              <a:ext uri="{FF2B5EF4-FFF2-40B4-BE49-F238E27FC236}">
                <a16:creationId xmlns:a16="http://schemas.microsoft.com/office/drawing/2014/main" id="{155A85EC-A1AE-4B04-BDA2-B3E7C6B4C7F6}"/>
              </a:ext>
            </a:extLst>
          </p:cNvPr>
          <p:cNvSpPr txBox="1"/>
          <p:nvPr/>
        </p:nvSpPr>
        <p:spPr>
          <a:xfrm>
            <a:off x="8310388" y="3065747"/>
            <a:ext cx="2823882" cy="120032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400" dirty="0">
                <a:latin typeface="Times New Roman" panose="02020603050405020304" pitchFamily="18" charset="0"/>
                <a:cs typeface="Times New Roman" panose="02020603050405020304" pitchFamily="18" charset="0"/>
              </a:rPr>
              <a:t>Machine Learning </a:t>
            </a:r>
          </a:p>
          <a:p>
            <a:pPr algn="ctr"/>
            <a:r>
              <a:rPr lang="en-US" sz="2400" dirty="0">
                <a:latin typeface="Times New Roman" panose="02020603050405020304" pitchFamily="18" charset="0"/>
                <a:cs typeface="Times New Roman" panose="02020603050405020304" pitchFamily="18" charset="0"/>
              </a:rPr>
              <a:t>Algorithm </a:t>
            </a:r>
          </a:p>
          <a:p>
            <a:pPr algn="ctr"/>
            <a:r>
              <a:rPr lang="en-US" sz="24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Quantile Regression forest</a:t>
            </a:r>
            <a:r>
              <a:rPr lang="en-US" sz="2400" dirty="0">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19811096-29F3-435B-B2F9-54784B2A525F}"/>
              </a:ext>
            </a:extLst>
          </p:cNvPr>
          <p:cNvSpPr/>
          <p:nvPr/>
        </p:nvSpPr>
        <p:spPr>
          <a:xfrm>
            <a:off x="8648306" y="1365086"/>
            <a:ext cx="2115671" cy="90271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N" sz="2400" dirty="0">
              <a:latin typeface="Times New Roman" panose="02020603050405020304" pitchFamily="18" charset="0"/>
              <a:cs typeface="Times New Roman" panose="02020603050405020304" pitchFamily="18" charset="0"/>
            </a:endParaRPr>
          </a:p>
        </p:txBody>
      </p:sp>
      <p:sp>
        <p:nvSpPr>
          <p:cNvPr id="11" name="TextBox 13">
            <a:extLst>
              <a:ext uri="{FF2B5EF4-FFF2-40B4-BE49-F238E27FC236}">
                <a16:creationId xmlns:a16="http://schemas.microsoft.com/office/drawing/2014/main" id="{FEDA4D6B-06AA-4D42-8FB0-367E6818D524}"/>
              </a:ext>
            </a:extLst>
          </p:cNvPr>
          <p:cNvSpPr txBox="1"/>
          <p:nvPr/>
        </p:nvSpPr>
        <p:spPr>
          <a:xfrm>
            <a:off x="8757344" y="1408817"/>
            <a:ext cx="1918447" cy="83099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400" dirty="0">
                <a:latin typeface="Times New Roman" panose="02020603050405020304" pitchFamily="18" charset="0"/>
                <a:cs typeface="Times New Roman" panose="02020603050405020304" pitchFamily="18" charset="0"/>
              </a:rPr>
              <a:t>Map Generation</a:t>
            </a:r>
          </a:p>
        </p:txBody>
      </p:sp>
      <p:sp>
        <p:nvSpPr>
          <p:cNvPr id="12" name="Arrow: Right 11">
            <a:extLst>
              <a:ext uri="{FF2B5EF4-FFF2-40B4-BE49-F238E27FC236}">
                <a16:creationId xmlns:a16="http://schemas.microsoft.com/office/drawing/2014/main" id="{8C78306F-0EDD-4BDF-B471-1EC2A05D136D}"/>
              </a:ext>
            </a:extLst>
          </p:cNvPr>
          <p:cNvSpPr/>
          <p:nvPr/>
        </p:nvSpPr>
        <p:spPr>
          <a:xfrm>
            <a:off x="3213100" y="5438876"/>
            <a:ext cx="1376570" cy="3899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N"/>
          </a:p>
        </p:txBody>
      </p:sp>
      <p:sp>
        <p:nvSpPr>
          <p:cNvPr id="13" name="Arrow: Right 12">
            <a:extLst>
              <a:ext uri="{FF2B5EF4-FFF2-40B4-BE49-F238E27FC236}">
                <a16:creationId xmlns:a16="http://schemas.microsoft.com/office/drawing/2014/main" id="{3638A804-539B-43BE-9577-F7652BCA7EE2}"/>
              </a:ext>
            </a:extLst>
          </p:cNvPr>
          <p:cNvSpPr/>
          <p:nvPr/>
        </p:nvSpPr>
        <p:spPr>
          <a:xfrm rot="5400000">
            <a:off x="5354451" y="2541855"/>
            <a:ext cx="818457" cy="5356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N" dirty="0"/>
          </a:p>
        </p:txBody>
      </p:sp>
      <p:sp>
        <p:nvSpPr>
          <p:cNvPr id="14" name="Arrow: Right 13">
            <a:extLst>
              <a:ext uri="{FF2B5EF4-FFF2-40B4-BE49-F238E27FC236}">
                <a16:creationId xmlns:a16="http://schemas.microsoft.com/office/drawing/2014/main" id="{A206F650-48A6-4933-AA0E-89781D8626AA}"/>
              </a:ext>
            </a:extLst>
          </p:cNvPr>
          <p:cNvSpPr/>
          <p:nvPr/>
        </p:nvSpPr>
        <p:spPr>
          <a:xfrm rot="5400000">
            <a:off x="5336888" y="4473885"/>
            <a:ext cx="818457" cy="5356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N" dirty="0"/>
          </a:p>
        </p:txBody>
      </p:sp>
      <p:sp>
        <p:nvSpPr>
          <p:cNvPr id="15" name="Arrow: Right 14">
            <a:extLst>
              <a:ext uri="{FF2B5EF4-FFF2-40B4-BE49-F238E27FC236}">
                <a16:creationId xmlns:a16="http://schemas.microsoft.com/office/drawing/2014/main" id="{C5B0ACB1-F07F-4538-B3A5-801A8FAFCCCA}"/>
              </a:ext>
            </a:extLst>
          </p:cNvPr>
          <p:cNvSpPr/>
          <p:nvPr/>
        </p:nvSpPr>
        <p:spPr>
          <a:xfrm>
            <a:off x="7070894" y="5469703"/>
            <a:ext cx="1481176" cy="3899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N"/>
          </a:p>
        </p:txBody>
      </p:sp>
      <p:sp>
        <p:nvSpPr>
          <p:cNvPr id="16" name="Arrow: Right 15">
            <a:extLst>
              <a:ext uri="{FF2B5EF4-FFF2-40B4-BE49-F238E27FC236}">
                <a16:creationId xmlns:a16="http://schemas.microsoft.com/office/drawing/2014/main" id="{BDDFF665-75F3-46B3-9B18-A91831344048}"/>
              </a:ext>
            </a:extLst>
          </p:cNvPr>
          <p:cNvSpPr/>
          <p:nvPr/>
        </p:nvSpPr>
        <p:spPr>
          <a:xfrm rot="16200000">
            <a:off x="9369685" y="2394888"/>
            <a:ext cx="686629" cy="5356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N" dirty="0"/>
          </a:p>
        </p:txBody>
      </p:sp>
      <p:sp>
        <p:nvSpPr>
          <p:cNvPr id="17" name="Arrow: Right 16">
            <a:extLst>
              <a:ext uri="{FF2B5EF4-FFF2-40B4-BE49-F238E27FC236}">
                <a16:creationId xmlns:a16="http://schemas.microsoft.com/office/drawing/2014/main" id="{6807A403-3129-41DE-8101-EF8708985D68}"/>
              </a:ext>
            </a:extLst>
          </p:cNvPr>
          <p:cNvSpPr/>
          <p:nvPr/>
        </p:nvSpPr>
        <p:spPr>
          <a:xfrm rot="16200000">
            <a:off x="9303771" y="4483215"/>
            <a:ext cx="818457" cy="5356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N" dirty="0"/>
          </a:p>
        </p:txBody>
      </p:sp>
      <p:sp>
        <p:nvSpPr>
          <p:cNvPr id="19" name="Rectangle: Rounded Corners 18">
            <a:extLst>
              <a:ext uri="{FF2B5EF4-FFF2-40B4-BE49-F238E27FC236}">
                <a16:creationId xmlns:a16="http://schemas.microsoft.com/office/drawing/2014/main" id="{0F2781EC-9EB6-448C-83CA-20B9832DA969}"/>
              </a:ext>
            </a:extLst>
          </p:cNvPr>
          <p:cNvSpPr/>
          <p:nvPr/>
        </p:nvSpPr>
        <p:spPr>
          <a:xfrm>
            <a:off x="1365504" y="5301749"/>
            <a:ext cx="1685365" cy="663389"/>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dirty="0">
                <a:solidFill>
                  <a:schemeClr val="tx1"/>
                </a:solidFill>
                <a:latin typeface="Times New Roman" panose="02020603050405020304" pitchFamily="18" charset="0"/>
                <a:cs typeface="Times New Roman" panose="02020603050405020304" pitchFamily="18" charset="0"/>
              </a:rPr>
              <a:t>Data CSV</a:t>
            </a:r>
            <a:endParaRPr lang="en-IN" sz="2400" dirty="0">
              <a:solidFill>
                <a:schemeClr val="tx1"/>
              </a:solidFill>
              <a:latin typeface="Times New Roman" panose="02020603050405020304" pitchFamily="18" charset="0"/>
              <a:cs typeface="Times New Roman" panose="02020603050405020304" pitchFamily="18" charset="0"/>
            </a:endParaRPr>
          </a:p>
        </p:txBody>
      </p:sp>
      <p:sp>
        <p:nvSpPr>
          <p:cNvPr id="20" name="Rectangle: Rounded Corners 19">
            <a:extLst>
              <a:ext uri="{FF2B5EF4-FFF2-40B4-BE49-F238E27FC236}">
                <a16:creationId xmlns:a16="http://schemas.microsoft.com/office/drawing/2014/main" id="{4B738FAC-2523-42BE-A138-16CBFC8B0CA3}"/>
              </a:ext>
            </a:extLst>
          </p:cNvPr>
          <p:cNvSpPr/>
          <p:nvPr/>
        </p:nvSpPr>
        <p:spPr>
          <a:xfrm>
            <a:off x="4715174" y="5240338"/>
            <a:ext cx="2115671" cy="90271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dirty="0">
                <a:solidFill>
                  <a:schemeClr val="tx1"/>
                </a:solidFill>
                <a:latin typeface="Times New Roman" panose="02020603050405020304" pitchFamily="18" charset="0"/>
                <a:cs typeface="Times New Roman" panose="02020603050405020304" pitchFamily="18" charset="0"/>
              </a:rPr>
              <a:t>Sample Raster</a:t>
            </a:r>
            <a:endParaRPr lang="en-IN" sz="2400" dirty="0">
              <a:solidFill>
                <a:schemeClr val="tx1"/>
              </a:solidFill>
              <a:latin typeface="Times New Roman" panose="02020603050405020304" pitchFamily="18" charset="0"/>
              <a:cs typeface="Times New Roman" panose="02020603050405020304" pitchFamily="18" charset="0"/>
            </a:endParaRPr>
          </a:p>
        </p:txBody>
      </p:sp>
      <p:sp>
        <p:nvSpPr>
          <p:cNvPr id="21" name="Rectangle: Rounded Corners 20">
            <a:extLst>
              <a:ext uri="{FF2B5EF4-FFF2-40B4-BE49-F238E27FC236}">
                <a16:creationId xmlns:a16="http://schemas.microsoft.com/office/drawing/2014/main" id="{FDDF8FF5-F9F0-485E-A420-F460BDD866FA}"/>
              </a:ext>
            </a:extLst>
          </p:cNvPr>
          <p:cNvSpPr/>
          <p:nvPr/>
        </p:nvSpPr>
        <p:spPr>
          <a:xfrm>
            <a:off x="8658446" y="5226323"/>
            <a:ext cx="2115671" cy="90271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400" dirty="0">
                <a:solidFill>
                  <a:schemeClr val="tx1"/>
                </a:solidFill>
                <a:latin typeface="Times New Roman" panose="02020603050405020304" pitchFamily="18" charset="0"/>
                <a:cs typeface="Times New Roman" panose="02020603050405020304" pitchFamily="18" charset="0"/>
              </a:rPr>
              <a:t>Stack Images</a:t>
            </a:r>
            <a:endParaRPr lang="en-IN" sz="2400" dirty="0">
              <a:solidFill>
                <a:schemeClr val="tx1"/>
              </a:solidFill>
              <a:latin typeface="Times New Roman" panose="02020603050405020304" pitchFamily="18" charset="0"/>
              <a:cs typeface="Times New Roman" panose="02020603050405020304" pitchFamily="18" charset="0"/>
            </a:endParaRPr>
          </a:p>
        </p:txBody>
      </p:sp>
      <p:sp>
        <p:nvSpPr>
          <p:cNvPr id="22" name="Title 1">
            <a:extLst>
              <a:ext uri="{FF2B5EF4-FFF2-40B4-BE49-F238E27FC236}">
                <a16:creationId xmlns:a16="http://schemas.microsoft.com/office/drawing/2014/main" id="{74ED3FE7-C8A8-3455-B424-886BA09C57A3}"/>
              </a:ext>
            </a:extLst>
          </p:cNvPr>
          <p:cNvSpPr txBox="1">
            <a:spLocks/>
          </p:cNvSpPr>
          <p:nvPr/>
        </p:nvSpPr>
        <p:spPr>
          <a:xfrm>
            <a:off x="1797666" y="407109"/>
            <a:ext cx="8596668" cy="660400"/>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dirty="0">
                <a:latin typeface="Algerian" panose="04020705040A02060702" pitchFamily="82" charset="0"/>
              </a:rPr>
              <a:t>Flowchart</a:t>
            </a:r>
            <a:endParaRPr lang="en-IN" sz="4000" dirty="0">
              <a:latin typeface="Algerian" panose="04020705040A02060702" pitchFamily="82" charset="0"/>
            </a:endParaRPr>
          </a:p>
        </p:txBody>
      </p:sp>
    </p:spTree>
    <p:extLst>
      <p:ext uri="{BB962C8B-B14F-4D97-AF65-F5344CB8AC3E}">
        <p14:creationId xmlns:p14="http://schemas.microsoft.com/office/powerpoint/2010/main" val="3267786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5">
            <a:extLst>
              <a:ext uri="{FF2B5EF4-FFF2-40B4-BE49-F238E27FC236}">
                <a16:creationId xmlns:a16="http://schemas.microsoft.com/office/drawing/2014/main" id="{17062D72-21CE-E5EC-3C9D-659487223F2E}"/>
              </a:ext>
            </a:extLst>
          </p:cNvPr>
          <p:cNvSpPr txBox="1"/>
          <p:nvPr/>
        </p:nvSpPr>
        <p:spPr>
          <a:xfrm>
            <a:off x="1180108" y="965724"/>
            <a:ext cx="3741418" cy="495300"/>
          </a:xfrm>
          <a:prstGeom prst="rect">
            <a:avLst/>
          </a:prstGeom>
          <a:solidFill>
            <a:schemeClr val="accent2"/>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IN" sz="1600" kern="100" dirty="0">
                <a:solidFill>
                  <a:srgbClr val="FFFFFF"/>
                </a:solidFill>
                <a:effectLst/>
                <a:latin typeface="Algerian" panose="04020705040A02060702" pitchFamily="82" charset="0"/>
                <a:ea typeface="Calibri" panose="020F0502020204030204" pitchFamily="34" charset="0"/>
                <a:cs typeface="Times New Roman" panose="02020603050405020304" pitchFamily="18" charset="0"/>
              </a:rPr>
              <a:t>Soil Data</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 Box 47">
            <a:extLst>
              <a:ext uri="{FF2B5EF4-FFF2-40B4-BE49-F238E27FC236}">
                <a16:creationId xmlns:a16="http://schemas.microsoft.com/office/drawing/2014/main" id="{419B8C0D-06DF-C1A4-0DA7-8A9728F72576}"/>
              </a:ext>
            </a:extLst>
          </p:cNvPr>
          <p:cNvSpPr txBox="1"/>
          <p:nvPr/>
        </p:nvSpPr>
        <p:spPr>
          <a:xfrm>
            <a:off x="1170773" y="2095686"/>
            <a:ext cx="3741420" cy="495300"/>
          </a:xfrm>
          <a:prstGeom prst="rect">
            <a:avLst/>
          </a:prstGeom>
          <a:solidFill>
            <a:schemeClr val="accent2"/>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IN" sz="1600" kern="100">
                <a:solidFill>
                  <a:srgbClr val="FFFFFF"/>
                </a:solidFill>
                <a:effectLst/>
                <a:latin typeface="Algerian" panose="04020705040A02060702" pitchFamily="82" charset="0"/>
                <a:ea typeface="Calibri" panose="020F0502020204030204" pitchFamily="34" charset="0"/>
                <a:cs typeface="Times New Roman" panose="02020603050405020304" pitchFamily="18" charset="0"/>
              </a:rPr>
              <a:t>Selection of ml algorithm</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 Box 51">
            <a:extLst>
              <a:ext uri="{FF2B5EF4-FFF2-40B4-BE49-F238E27FC236}">
                <a16:creationId xmlns:a16="http://schemas.microsoft.com/office/drawing/2014/main" id="{EB119310-D402-7132-3E76-2661468067B2}"/>
              </a:ext>
            </a:extLst>
          </p:cNvPr>
          <p:cNvSpPr txBox="1"/>
          <p:nvPr/>
        </p:nvSpPr>
        <p:spPr>
          <a:xfrm>
            <a:off x="1180105" y="3362910"/>
            <a:ext cx="3741420" cy="495300"/>
          </a:xfrm>
          <a:prstGeom prst="rect">
            <a:avLst/>
          </a:prstGeom>
          <a:solidFill>
            <a:schemeClr val="accent2"/>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IN" sz="1600" kern="100" dirty="0">
                <a:solidFill>
                  <a:srgbClr val="FFFFFF"/>
                </a:solidFill>
                <a:effectLst/>
                <a:latin typeface="Algerian" panose="04020705040A02060702" pitchFamily="82" charset="0"/>
                <a:ea typeface="Calibri" panose="020F0502020204030204" pitchFamily="34" charset="0"/>
                <a:cs typeface="Times New Roman" panose="02020603050405020304" pitchFamily="18" charset="0"/>
              </a:rPr>
              <a:t>Splitting of data</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 Box 52">
            <a:extLst>
              <a:ext uri="{FF2B5EF4-FFF2-40B4-BE49-F238E27FC236}">
                <a16:creationId xmlns:a16="http://schemas.microsoft.com/office/drawing/2014/main" id="{912D3C6A-C06B-3BEE-3E5C-0FEE768901F3}"/>
              </a:ext>
            </a:extLst>
          </p:cNvPr>
          <p:cNvSpPr txBox="1"/>
          <p:nvPr/>
        </p:nvSpPr>
        <p:spPr>
          <a:xfrm>
            <a:off x="1646637" y="4630134"/>
            <a:ext cx="1382870" cy="682894"/>
          </a:xfrm>
          <a:prstGeom prst="rect">
            <a:avLst/>
          </a:prstGeom>
          <a:solidFill>
            <a:schemeClr val="accent2"/>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IN" sz="1600" kern="100" dirty="0">
                <a:solidFill>
                  <a:srgbClr val="FFFFFF"/>
                </a:solidFill>
                <a:effectLst/>
                <a:latin typeface="Algerian" panose="04020705040A02060702" pitchFamily="82" charset="0"/>
                <a:ea typeface="Calibri" panose="020F0502020204030204" pitchFamily="34" charset="0"/>
                <a:cs typeface="Times New Roman" panose="02020603050405020304" pitchFamily="18" charset="0"/>
              </a:rPr>
              <a:t>Training data</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 Box 56">
            <a:extLst>
              <a:ext uri="{FF2B5EF4-FFF2-40B4-BE49-F238E27FC236}">
                <a16:creationId xmlns:a16="http://schemas.microsoft.com/office/drawing/2014/main" id="{1B2F87D6-EF2F-B389-E6CC-55618E302009}"/>
              </a:ext>
            </a:extLst>
          </p:cNvPr>
          <p:cNvSpPr txBox="1"/>
          <p:nvPr/>
        </p:nvSpPr>
        <p:spPr>
          <a:xfrm>
            <a:off x="3062790" y="4630134"/>
            <a:ext cx="1382870" cy="682894"/>
          </a:xfrm>
          <a:prstGeom prst="rect">
            <a:avLst/>
          </a:prstGeom>
          <a:solidFill>
            <a:schemeClr val="accent2"/>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IN" sz="1600" kern="100" dirty="0">
                <a:solidFill>
                  <a:srgbClr val="FFFFFF"/>
                </a:solidFill>
                <a:effectLst/>
                <a:latin typeface="Algerian" panose="04020705040A02060702" pitchFamily="82" charset="0"/>
                <a:ea typeface="Calibri" panose="020F0502020204030204" pitchFamily="34" charset="0"/>
                <a:cs typeface="Times New Roman" panose="02020603050405020304" pitchFamily="18" charset="0"/>
              </a:rPr>
              <a:t>Testing data</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 Box 57">
            <a:extLst>
              <a:ext uri="{FF2B5EF4-FFF2-40B4-BE49-F238E27FC236}">
                <a16:creationId xmlns:a16="http://schemas.microsoft.com/office/drawing/2014/main" id="{DA98F9BE-31BD-7BAF-024D-FE5F908DC30A}"/>
              </a:ext>
            </a:extLst>
          </p:cNvPr>
          <p:cNvSpPr txBox="1"/>
          <p:nvPr/>
        </p:nvSpPr>
        <p:spPr>
          <a:xfrm>
            <a:off x="1180107" y="6228329"/>
            <a:ext cx="3741419" cy="495300"/>
          </a:xfrm>
          <a:prstGeom prst="rect">
            <a:avLst/>
          </a:prstGeom>
          <a:solidFill>
            <a:schemeClr val="accent2"/>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IN" sz="1600" kern="100">
                <a:solidFill>
                  <a:srgbClr val="FFFFFF"/>
                </a:solidFill>
                <a:effectLst/>
                <a:latin typeface="Algerian" panose="04020705040A02060702" pitchFamily="82" charset="0"/>
                <a:ea typeface="Calibri" panose="020F0502020204030204" pitchFamily="34" charset="0"/>
                <a:cs typeface="Times New Roman" panose="02020603050405020304" pitchFamily="18" charset="0"/>
              </a:rPr>
              <a:t>Apply ml algorithm</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 Box 58">
            <a:extLst>
              <a:ext uri="{FF2B5EF4-FFF2-40B4-BE49-F238E27FC236}">
                <a16:creationId xmlns:a16="http://schemas.microsoft.com/office/drawing/2014/main" id="{D0E82B74-1732-9E3F-19F4-177B464D72F3}"/>
              </a:ext>
            </a:extLst>
          </p:cNvPr>
          <p:cNvSpPr txBox="1"/>
          <p:nvPr/>
        </p:nvSpPr>
        <p:spPr>
          <a:xfrm>
            <a:off x="6910538" y="939358"/>
            <a:ext cx="4277828" cy="495300"/>
          </a:xfrm>
          <a:prstGeom prst="rect">
            <a:avLst/>
          </a:prstGeom>
          <a:solidFill>
            <a:schemeClr val="accent2"/>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IN" sz="1600" kern="100">
                <a:solidFill>
                  <a:srgbClr val="FFFFFF"/>
                </a:solidFill>
                <a:effectLst/>
                <a:latin typeface="Algerian" panose="04020705040A02060702" pitchFamily="82" charset="0"/>
                <a:ea typeface="Calibri" panose="020F0502020204030204" pitchFamily="34" charset="0"/>
                <a:cs typeface="Times New Roman" panose="02020603050405020304" pitchFamily="18" charset="0"/>
              </a:rPr>
              <a:t>Model validation through test data</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60">
            <a:extLst>
              <a:ext uri="{FF2B5EF4-FFF2-40B4-BE49-F238E27FC236}">
                <a16:creationId xmlns:a16="http://schemas.microsoft.com/office/drawing/2014/main" id="{BA670C47-3BEF-D976-6500-A8B994FAF095}"/>
              </a:ext>
            </a:extLst>
          </p:cNvPr>
          <p:cNvSpPr txBox="1"/>
          <p:nvPr/>
        </p:nvSpPr>
        <p:spPr>
          <a:xfrm>
            <a:off x="6913983" y="2338761"/>
            <a:ext cx="4277827" cy="495300"/>
          </a:xfrm>
          <a:prstGeom prst="rect">
            <a:avLst/>
          </a:prstGeom>
          <a:solidFill>
            <a:schemeClr val="accent2"/>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IN" sz="1600" kern="100" dirty="0">
                <a:solidFill>
                  <a:srgbClr val="FFFFFF"/>
                </a:solidFill>
                <a:effectLst/>
                <a:latin typeface="Algerian" panose="04020705040A02060702" pitchFamily="82" charset="0"/>
                <a:ea typeface="Calibri" panose="020F0502020204030204" pitchFamily="34" charset="0"/>
                <a:cs typeface="Times New Roman" panose="02020603050405020304" pitchFamily="18" charset="0"/>
              </a:rPr>
              <a:t>Model evaluation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 Box 61">
            <a:extLst>
              <a:ext uri="{FF2B5EF4-FFF2-40B4-BE49-F238E27FC236}">
                <a16:creationId xmlns:a16="http://schemas.microsoft.com/office/drawing/2014/main" id="{A04BFD5A-2234-6AB3-0712-EC1D68723B97}"/>
              </a:ext>
            </a:extLst>
          </p:cNvPr>
          <p:cNvSpPr txBox="1"/>
          <p:nvPr/>
        </p:nvSpPr>
        <p:spPr>
          <a:xfrm>
            <a:off x="6911953" y="3766280"/>
            <a:ext cx="4277827" cy="495300"/>
          </a:xfrm>
          <a:prstGeom prst="rect">
            <a:avLst/>
          </a:prstGeom>
          <a:solidFill>
            <a:schemeClr val="accent2"/>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IN" sz="1600" kern="100">
                <a:solidFill>
                  <a:srgbClr val="FFFFFF"/>
                </a:solidFill>
                <a:effectLst/>
                <a:latin typeface="Algerian" panose="04020705040A02060702" pitchFamily="82" charset="0"/>
                <a:ea typeface="Calibri" panose="020F0502020204030204" pitchFamily="34" charset="0"/>
                <a:cs typeface="Times New Roman" panose="02020603050405020304" pitchFamily="18" charset="0"/>
              </a:rPr>
              <a:t>prediction</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Arrow: Right 13">
            <a:extLst>
              <a:ext uri="{FF2B5EF4-FFF2-40B4-BE49-F238E27FC236}">
                <a16:creationId xmlns:a16="http://schemas.microsoft.com/office/drawing/2014/main" id="{D2082385-78CE-7AA6-DEDD-DCF001437B45}"/>
              </a:ext>
            </a:extLst>
          </p:cNvPr>
          <p:cNvSpPr/>
          <p:nvPr/>
        </p:nvSpPr>
        <p:spPr>
          <a:xfrm rot="5400000">
            <a:off x="2724146" y="1621585"/>
            <a:ext cx="634667" cy="313537"/>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9555CDB8-81D7-AF99-D5E8-4AE38D468536}"/>
              </a:ext>
            </a:extLst>
          </p:cNvPr>
          <p:cNvSpPr/>
          <p:nvPr/>
        </p:nvSpPr>
        <p:spPr>
          <a:xfrm rot="5400000">
            <a:off x="2655515" y="2820179"/>
            <a:ext cx="771925" cy="313537"/>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7BE14832-E2B2-B23F-FAC9-2916A8977773}"/>
              </a:ext>
            </a:extLst>
          </p:cNvPr>
          <p:cNvSpPr/>
          <p:nvPr/>
        </p:nvSpPr>
        <p:spPr>
          <a:xfrm rot="5400000">
            <a:off x="2586939" y="5613910"/>
            <a:ext cx="915301" cy="313537"/>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AED31E57-B13A-EBCD-29EB-A79A170CD35A}"/>
              </a:ext>
            </a:extLst>
          </p:cNvPr>
          <p:cNvSpPr/>
          <p:nvPr/>
        </p:nvSpPr>
        <p:spPr>
          <a:xfrm rot="5400000">
            <a:off x="8605179" y="1735571"/>
            <a:ext cx="888558" cy="313537"/>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7364A4B7-4F2E-3384-6F78-1C3C7C79E687}"/>
              </a:ext>
            </a:extLst>
          </p:cNvPr>
          <p:cNvSpPr/>
          <p:nvPr/>
        </p:nvSpPr>
        <p:spPr>
          <a:xfrm rot="5400000">
            <a:off x="8596249" y="3143399"/>
            <a:ext cx="913297" cy="313537"/>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43DAE7B2-4772-1D60-206A-52D9D4F87C8F}"/>
              </a:ext>
            </a:extLst>
          </p:cNvPr>
          <p:cNvSpPr/>
          <p:nvPr/>
        </p:nvSpPr>
        <p:spPr>
          <a:xfrm rot="5400000">
            <a:off x="2854014" y="3916897"/>
            <a:ext cx="402916" cy="285547"/>
          </a:xfrm>
          <a:prstGeom prst="rightArrow">
            <a:avLst>
              <a:gd name="adj1" fmla="val 50000"/>
              <a:gd name="adj2" fmla="val 36929"/>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1" name="Arrow: Bent 20">
            <a:extLst>
              <a:ext uri="{FF2B5EF4-FFF2-40B4-BE49-F238E27FC236}">
                <a16:creationId xmlns:a16="http://schemas.microsoft.com/office/drawing/2014/main" id="{DB3AA667-6612-AB24-26BD-6E149A8E39CA}"/>
              </a:ext>
            </a:extLst>
          </p:cNvPr>
          <p:cNvSpPr/>
          <p:nvPr/>
        </p:nvSpPr>
        <p:spPr>
          <a:xfrm rot="5400000">
            <a:off x="3386266" y="3732763"/>
            <a:ext cx="500981" cy="1305123"/>
          </a:xfrm>
          <a:prstGeom prst="ben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22" name="Arrow: Bent 21">
            <a:extLst>
              <a:ext uri="{FF2B5EF4-FFF2-40B4-BE49-F238E27FC236}">
                <a16:creationId xmlns:a16="http://schemas.microsoft.com/office/drawing/2014/main" id="{4775E497-67BD-FEAE-13EC-9374AA2C02BF}"/>
              </a:ext>
            </a:extLst>
          </p:cNvPr>
          <p:cNvSpPr/>
          <p:nvPr/>
        </p:nvSpPr>
        <p:spPr>
          <a:xfrm rot="5400000" flipV="1">
            <a:off x="2337683" y="3621619"/>
            <a:ext cx="495299" cy="1527415"/>
          </a:xfrm>
          <a:prstGeom prst="ben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43" name="Arrow: Bent-Up 42">
            <a:extLst>
              <a:ext uri="{FF2B5EF4-FFF2-40B4-BE49-F238E27FC236}">
                <a16:creationId xmlns:a16="http://schemas.microsoft.com/office/drawing/2014/main" id="{947B5A39-C2E4-7BA6-9125-AB0CEB878E10}"/>
              </a:ext>
            </a:extLst>
          </p:cNvPr>
          <p:cNvSpPr/>
          <p:nvPr/>
        </p:nvSpPr>
        <p:spPr>
          <a:xfrm>
            <a:off x="5820881" y="1121873"/>
            <a:ext cx="525874" cy="5472674"/>
          </a:xfrm>
          <a:prstGeom prst="bentUpArrow">
            <a:avLst>
              <a:gd name="adj1" fmla="val 25000"/>
              <a:gd name="adj2" fmla="val 25000"/>
              <a:gd name="adj3" fmla="val 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44" name="Arrow: Right 43">
            <a:extLst>
              <a:ext uri="{FF2B5EF4-FFF2-40B4-BE49-F238E27FC236}">
                <a16:creationId xmlns:a16="http://schemas.microsoft.com/office/drawing/2014/main" id="{5ABD61B1-FB64-EF33-1258-7ED9339CE2B6}"/>
              </a:ext>
            </a:extLst>
          </p:cNvPr>
          <p:cNvSpPr/>
          <p:nvPr/>
        </p:nvSpPr>
        <p:spPr>
          <a:xfrm>
            <a:off x="6224527" y="1054361"/>
            <a:ext cx="670800" cy="26125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45" name="Rectangle 44">
            <a:extLst>
              <a:ext uri="{FF2B5EF4-FFF2-40B4-BE49-F238E27FC236}">
                <a16:creationId xmlns:a16="http://schemas.microsoft.com/office/drawing/2014/main" id="{E1269CE6-08FF-8C02-5E66-0170B816B465}"/>
              </a:ext>
            </a:extLst>
          </p:cNvPr>
          <p:cNvSpPr/>
          <p:nvPr/>
        </p:nvSpPr>
        <p:spPr>
          <a:xfrm>
            <a:off x="4292082" y="536510"/>
            <a:ext cx="45719" cy="34989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2" name="Arrow: Left-Right 11">
            <a:extLst>
              <a:ext uri="{FF2B5EF4-FFF2-40B4-BE49-F238E27FC236}">
                <a16:creationId xmlns:a16="http://schemas.microsoft.com/office/drawing/2014/main" id="{69BED743-9A75-A29C-11BF-23575D6643F3}"/>
              </a:ext>
            </a:extLst>
          </p:cNvPr>
          <p:cNvSpPr/>
          <p:nvPr/>
        </p:nvSpPr>
        <p:spPr>
          <a:xfrm>
            <a:off x="4912192" y="6410132"/>
            <a:ext cx="1312335" cy="251927"/>
          </a:xfrm>
          <a:prstGeom prst="leftRightArrow">
            <a:avLst>
              <a:gd name="adj1" fmla="val 50000"/>
              <a:gd name="adj2" fmla="val 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7" name="Text Box 56">
            <a:extLst>
              <a:ext uri="{FF2B5EF4-FFF2-40B4-BE49-F238E27FC236}">
                <a16:creationId xmlns:a16="http://schemas.microsoft.com/office/drawing/2014/main" id="{5207BB0E-FC0D-F9E3-2442-31395EF901DE}"/>
              </a:ext>
            </a:extLst>
          </p:cNvPr>
          <p:cNvSpPr txBox="1"/>
          <p:nvPr/>
        </p:nvSpPr>
        <p:spPr>
          <a:xfrm>
            <a:off x="4661931" y="4790709"/>
            <a:ext cx="656515" cy="361744"/>
          </a:xfrm>
          <a:prstGeom prst="rect">
            <a:avLst/>
          </a:prstGeom>
          <a:solidFill>
            <a:srgbClr val="0070C0"/>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600" kern="100" dirty="0">
                <a:solidFill>
                  <a:srgbClr val="FFFFFF"/>
                </a:solidFill>
                <a:latin typeface="Algerian" panose="04020705040A02060702" pitchFamily="82" charset="0"/>
                <a:ea typeface="Calibri" panose="020F0502020204030204" pitchFamily="34" charset="0"/>
                <a:cs typeface="Times New Roman" panose="02020603050405020304" pitchFamily="18" charset="0"/>
              </a:rPr>
              <a:t>3</a:t>
            </a:r>
            <a:r>
              <a:rPr lang="en-IN" sz="1600" kern="100" dirty="0">
                <a:solidFill>
                  <a:srgbClr val="FFFFFF"/>
                </a:solidFill>
                <a:latin typeface="Algerian" panose="04020705040A02060702" pitchFamily="82" charset="0"/>
                <a:ea typeface="Calibri" panose="020F0502020204030204" pitchFamily="34" charset="0"/>
                <a:cs typeface="Times New Roman" panose="02020603050405020304" pitchFamily="18" charset="0"/>
              </a:rPr>
              <a:t>0%</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Text Box 56">
            <a:extLst>
              <a:ext uri="{FF2B5EF4-FFF2-40B4-BE49-F238E27FC236}">
                <a16:creationId xmlns:a16="http://schemas.microsoft.com/office/drawing/2014/main" id="{884C932B-4561-C953-4146-644FE8AF9DBA}"/>
              </a:ext>
            </a:extLst>
          </p:cNvPr>
          <p:cNvSpPr txBox="1"/>
          <p:nvPr/>
        </p:nvSpPr>
        <p:spPr>
          <a:xfrm>
            <a:off x="775350" y="4771396"/>
            <a:ext cx="656515" cy="361744"/>
          </a:xfrm>
          <a:prstGeom prst="rect">
            <a:avLst/>
          </a:prstGeom>
          <a:solidFill>
            <a:srgbClr val="0070C0"/>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US" sz="1600" kern="100" dirty="0">
                <a:solidFill>
                  <a:srgbClr val="FFFFFF"/>
                </a:solidFill>
                <a:latin typeface="Algerian" panose="04020705040A02060702" pitchFamily="82" charset="0"/>
                <a:ea typeface="Calibri" panose="020F0502020204030204" pitchFamily="34" charset="0"/>
                <a:cs typeface="Times New Roman" panose="02020603050405020304" pitchFamily="18" charset="0"/>
              </a:rPr>
              <a:t>7</a:t>
            </a:r>
            <a:r>
              <a:rPr lang="en-IN" sz="1600" kern="100">
                <a:solidFill>
                  <a:srgbClr val="FFFFFF"/>
                </a:solidFill>
                <a:latin typeface="Algerian" panose="04020705040A02060702" pitchFamily="82" charset="0"/>
                <a:ea typeface="Calibri" panose="020F0502020204030204" pitchFamily="34" charset="0"/>
                <a:cs typeface="Times New Roman" panose="02020603050405020304" pitchFamily="18" charset="0"/>
              </a:rPr>
              <a:t>0%</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Title 1">
            <a:extLst>
              <a:ext uri="{FF2B5EF4-FFF2-40B4-BE49-F238E27FC236}">
                <a16:creationId xmlns:a16="http://schemas.microsoft.com/office/drawing/2014/main" id="{2BB2292A-7AB1-36A2-A5A7-C814751F0B72}"/>
              </a:ext>
            </a:extLst>
          </p:cNvPr>
          <p:cNvSpPr txBox="1">
            <a:spLocks/>
          </p:cNvSpPr>
          <p:nvPr/>
        </p:nvSpPr>
        <p:spPr>
          <a:xfrm>
            <a:off x="1797666" y="155182"/>
            <a:ext cx="8596668" cy="660400"/>
          </a:xfrm>
          <a:prstGeom prst="rect">
            <a:avLst/>
          </a:prstGeom>
        </p:spPr>
        <p:txBody>
          <a:bodyPr vert="horz" lIns="91440" tIns="45720" rIns="91440" bIns="45720" rtlCol="0" anchor="t">
            <a:normAutofit fontScale="925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dirty="0">
                <a:latin typeface="Algerian" panose="04020705040A02060702" pitchFamily="82" charset="0"/>
              </a:rPr>
              <a:t>Flowchart of methodology for ML</a:t>
            </a:r>
            <a:endParaRPr lang="en-IN" sz="4000" dirty="0">
              <a:latin typeface="Algerian" panose="04020705040A02060702" pitchFamily="82" charset="0"/>
            </a:endParaRPr>
          </a:p>
        </p:txBody>
      </p:sp>
    </p:spTree>
    <p:extLst>
      <p:ext uri="{BB962C8B-B14F-4D97-AF65-F5344CB8AC3E}">
        <p14:creationId xmlns:p14="http://schemas.microsoft.com/office/powerpoint/2010/main" val="3963951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399592"/>
            <a:ext cx="6544560" cy="1129004"/>
          </a:xfrm>
        </p:spPr>
        <p:txBody>
          <a:bodyPr>
            <a:normAutofit fontScale="90000"/>
          </a:bodyPr>
          <a:lstStyle/>
          <a:p>
            <a:br>
              <a:rPr lang="en-US" b="1" dirty="0"/>
            </a:br>
            <a:endParaRPr lang="en-IN" dirty="0"/>
          </a:p>
        </p:txBody>
      </p:sp>
      <p:sp>
        <p:nvSpPr>
          <p:cNvPr id="11" name="Title 1">
            <a:extLst>
              <a:ext uri="{FF2B5EF4-FFF2-40B4-BE49-F238E27FC236}">
                <a16:creationId xmlns:a16="http://schemas.microsoft.com/office/drawing/2014/main" id="{804E5064-3B02-F882-DAD2-EC5A4B62AC64}"/>
              </a:ext>
            </a:extLst>
          </p:cNvPr>
          <p:cNvSpPr txBox="1">
            <a:spLocks/>
          </p:cNvSpPr>
          <p:nvPr/>
        </p:nvSpPr>
        <p:spPr>
          <a:xfrm>
            <a:off x="1797666" y="201836"/>
            <a:ext cx="8596668" cy="660400"/>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dirty="0">
                <a:latin typeface="Algerian" panose="04020705040A02060702" pitchFamily="82" charset="0"/>
              </a:rPr>
              <a:t>SOC predicted map</a:t>
            </a:r>
            <a:endParaRPr lang="en-IN" sz="4000" dirty="0">
              <a:latin typeface="Algerian" panose="04020705040A02060702" pitchFamily="82" charset="0"/>
            </a:endParaRPr>
          </a:p>
        </p:txBody>
      </p:sp>
      <p:pic>
        <p:nvPicPr>
          <p:cNvPr id="5" name="Content Placeholder 4">
            <a:extLst>
              <a:ext uri="{FF2B5EF4-FFF2-40B4-BE49-F238E27FC236}">
                <a16:creationId xmlns:a16="http://schemas.microsoft.com/office/drawing/2014/main" id="{7A94AEC3-F2EC-B91F-7C50-6085DF3B312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327707" y="862236"/>
            <a:ext cx="7536586" cy="5328625"/>
          </a:xfrm>
          <a:prstGeom prst="rect">
            <a:avLst/>
          </a:prstGeom>
          <a:noFill/>
          <a:ln>
            <a:noFill/>
          </a:ln>
        </p:spPr>
      </p:pic>
    </p:spTree>
    <p:extLst>
      <p:ext uri="{BB962C8B-B14F-4D97-AF65-F5344CB8AC3E}">
        <p14:creationId xmlns:p14="http://schemas.microsoft.com/office/powerpoint/2010/main" val="415728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E357A9-95F9-57C3-D6E5-2B7DD1CF0397}"/>
              </a:ext>
            </a:extLst>
          </p:cNvPr>
          <p:cNvSpPr txBox="1">
            <a:spLocks/>
          </p:cNvSpPr>
          <p:nvPr/>
        </p:nvSpPr>
        <p:spPr>
          <a:xfrm>
            <a:off x="1797666" y="201836"/>
            <a:ext cx="8596668" cy="660400"/>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dirty="0">
                <a:latin typeface="Algerian" panose="04020705040A02060702" pitchFamily="82" charset="0"/>
              </a:rPr>
              <a:t>Uncertainty map</a:t>
            </a:r>
            <a:endParaRPr lang="en-IN" sz="4000" dirty="0">
              <a:latin typeface="Algerian" panose="04020705040A02060702" pitchFamily="82" charset="0"/>
            </a:endParaRPr>
          </a:p>
        </p:txBody>
      </p:sp>
      <p:pic>
        <p:nvPicPr>
          <p:cNvPr id="4" name="Picture 3">
            <a:extLst>
              <a:ext uri="{FF2B5EF4-FFF2-40B4-BE49-F238E27FC236}">
                <a16:creationId xmlns:a16="http://schemas.microsoft.com/office/drawing/2014/main" id="{7B451412-9894-A73F-E3B0-FEB327062F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0630" y="904101"/>
            <a:ext cx="7966953" cy="5632886"/>
          </a:xfrm>
          <a:prstGeom prst="rect">
            <a:avLst/>
          </a:prstGeom>
        </p:spPr>
      </p:pic>
    </p:spTree>
    <p:extLst>
      <p:ext uri="{BB962C8B-B14F-4D97-AF65-F5344CB8AC3E}">
        <p14:creationId xmlns:p14="http://schemas.microsoft.com/office/powerpoint/2010/main" val="2564946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A4B8883-C591-0606-6BB8-2807C4295034}"/>
              </a:ext>
            </a:extLst>
          </p:cNvPr>
          <p:cNvGraphicFramePr>
            <a:graphicFrameLocks noGrp="1"/>
          </p:cNvGraphicFramePr>
          <p:nvPr>
            <p:extLst>
              <p:ext uri="{D42A27DB-BD31-4B8C-83A1-F6EECF244321}">
                <p14:modId xmlns:p14="http://schemas.microsoft.com/office/powerpoint/2010/main" val="2676842541"/>
              </p:ext>
            </p:extLst>
          </p:nvPr>
        </p:nvGraphicFramePr>
        <p:xfrm>
          <a:off x="2085002" y="2940183"/>
          <a:ext cx="8021995" cy="1561425"/>
        </p:xfrm>
        <a:graphic>
          <a:graphicData uri="http://schemas.openxmlformats.org/drawingml/2006/table">
            <a:tbl>
              <a:tblPr firstRow="1" bandRow="1">
                <a:tableStyleId>{5C22544A-7EE6-4342-B048-85BDC9FD1C3A}</a:tableStyleId>
              </a:tblPr>
              <a:tblGrid>
                <a:gridCol w="884461">
                  <a:extLst>
                    <a:ext uri="{9D8B030D-6E8A-4147-A177-3AD203B41FA5}">
                      <a16:colId xmlns:a16="http://schemas.microsoft.com/office/drawing/2014/main" val="4236921022"/>
                    </a:ext>
                  </a:extLst>
                </a:gridCol>
                <a:gridCol w="1625246">
                  <a:extLst>
                    <a:ext uri="{9D8B030D-6E8A-4147-A177-3AD203B41FA5}">
                      <a16:colId xmlns:a16="http://schemas.microsoft.com/office/drawing/2014/main" val="1865799624"/>
                    </a:ext>
                  </a:extLst>
                </a:gridCol>
                <a:gridCol w="1914468">
                  <a:extLst>
                    <a:ext uri="{9D8B030D-6E8A-4147-A177-3AD203B41FA5}">
                      <a16:colId xmlns:a16="http://schemas.microsoft.com/office/drawing/2014/main" val="3691179581"/>
                    </a:ext>
                  </a:extLst>
                </a:gridCol>
                <a:gridCol w="2082403">
                  <a:extLst>
                    <a:ext uri="{9D8B030D-6E8A-4147-A177-3AD203B41FA5}">
                      <a16:colId xmlns:a16="http://schemas.microsoft.com/office/drawing/2014/main" val="2184841559"/>
                    </a:ext>
                  </a:extLst>
                </a:gridCol>
                <a:gridCol w="1515417">
                  <a:extLst>
                    <a:ext uri="{9D8B030D-6E8A-4147-A177-3AD203B41FA5}">
                      <a16:colId xmlns:a16="http://schemas.microsoft.com/office/drawing/2014/main" val="3472643276"/>
                    </a:ext>
                  </a:extLst>
                </a:gridCol>
              </a:tblGrid>
              <a:tr h="1188719">
                <a:tc>
                  <a:txBody>
                    <a:bodyPr/>
                    <a:lstStyle/>
                    <a:p>
                      <a:r>
                        <a:rPr lang="en-IN" dirty="0"/>
                        <a:t>Sr. No.</a:t>
                      </a:r>
                    </a:p>
                  </a:txBody>
                  <a:tcPr/>
                </a:tc>
                <a:tc>
                  <a:txBody>
                    <a:bodyPr/>
                    <a:lstStyle/>
                    <a:p>
                      <a:r>
                        <a:rPr lang="en-IN"/>
                        <a:t>MAE</a:t>
                      </a:r>
                      <a:endParaRPr lang="en-IN" dirty="0"/>
                    </a:p>
                  </a:txBody>
                  <a:tcPr/>
                </a:tc>
                <a:tc>
                  <a:txBody>
                    <a:bodyPr/>
                    <a:lstStyle/>
                    <a:p>
                      <a:r>
                        <a:rPr lang="en-IN"/>
                        <a:t>RMSE</a:t>
                      </a:r>
                      <a:endParaRPr lang="en-IN" dirty="0"/>
                    </a:p>
                  </a:txBody>
                  <a:tcPr/>
                </a:tc>
                <a:tc>
                  <a:txBody>
                    <a:bodyPr/>
                    <a:lstStyle/>
                    <a:p>
                      <a:r>
                        <a:rPr lang="en-IN" dirty="0"/>
                        <a:t>Coverage probability</a:t>
                      </a:r>
                    </a:p>
                  </a:txBody>
                  <a:tcPr/>
                </a:tc>
                <a:tc>
                  <a:txBody>
                    <a:bodyPr/>
                    <a:lstStyle/>
                    <a:p>
                      <a:r>
                        <a:rPr lang="en-IN" sz="1600"/>
                        <a:t>ALPHA</a:t>
                      </a:r>
                      <a:endParaRPr lang="en-IN" sz="1600" dirty="0"/>
                    </a:p>
                  </a:txBody>
                  <a:tcPr/>
                </a:tc>
                <a:extLst>
                  <a:ext uri="{0D108BD9-81ED-4DB2-BD59-A6C34878D82A}">
                    <a16:rowId xmlns:a16="http://schemas.microsoft.com/office/drawing/2014/main" val="443749900"/>
                  </a:ext>
                </a:extLst>
              </a:tr>
              <a:tr h="372706">
                <a:tc>
                  <a:txBody>
                    <a:bodyPr/>
                    <a:lstStyle/>
                    <a:p>
                      <a:r>
                        <a:rPr lang="en-IN"/>
                        <a:t>1</a:t>
                      </a:r>
                      <a:endParaRPr lang="en-IN" dirty="0"/>
                    </a:p>
                  </a:txBody>
                  <a:tcPr/>
                </a:tc>
                <a:tc>
                  <a:txBody>
                    <a:bodyPr/>
                    <a:lstStyle/>
                    <a:p>
                      <a:r>
                        <a:rPr lang="en-IN" dirty="0"/>
                        <a:t>1.301863</a:t>
                      </a:r>
                    </a:p>
                  </a:txBody>
                  <a:tcPr/>
                </a:tc>
                <a:tc>
                  <a:txBody>
                    <a:bodyPr/>
                    <a:lstStyle/>
                    <a:p>
                      <a:r>
                        <a:rPr lang="en-IN" dirty="0"/>
                        <a:t>0.186702</a:t>
                      </a:r>
                    </a:p>
                  </a:txBody>
                  <a:tcPr/>
                </a:tc>
                <a:tc>
                  <a:txBody>
                    <a:bodyPr/>
                    <a:lstStyle/>
                    <a:p>
                      <a:r>
                        <a:rPr lang="en-US" dirty="0"/>
                        <a:t>3</a:t>
                      </a:r>
                      <a:r>
                        <a:rPr lang="en-IN" dirty="0"/>
                        <a:t>7.5%</a:t>
                      </a:r>
                    </a:p>
                  </a:txBody>
                  <a:tcPr/>
                </a:tc>
                <a:tc>
                  <a:txBody>
                    <a:bodyPr/>
                    <a:lstStyle/>
                    <a:p>
                      <a:r>
                        <a:rPr lang="en-IN" dirty="0"/>
                        <a:t>0.95</a:t>
                      </a:r>
                    </a:p>
                  </a:txBody>
                  <a:tcPr/>
                </a:tc>
                <a:extLst>
                  <a:ext uri="{0D108BD9-81ED-4DB2-BD59-A6C34878D82A}">
                    <a16:rowId xmlns:a16="http://schemas.microsoft.com/office/drawing/2014/main" val="187604660"/>
                  </a:ext>
                </a:extLst>
              </a:tr>
            </a:tbl>
          </a:graphicData>
        </a:graphic>
      </p:graphicFrame>
      <p:sp>
        <p:nvSpPr>
          <p:cNvPr id="3" name="Title 1">
            <a:extLst>
              <a:ext uri="{FF2B5EF4-FFF2-40B4-BE49-F238E27FC236}">
                <a16:creationId xmlns:a16="http://schemas.microsoft.com/office/drawing/2014/main" id="{52AB3851-F77D-A2F6-9D27-22D785E15CC6}"/>
              </a:ext>
            </a:extLst>
          </p:cNvPr>
          <p:cNvSpPr txBox="1">
            <a:spLocks/>
          </p:cNvSpPr>
          <p:nvPr/>
        </p:nvSpPr>
        <p:spPr>
          <a:xfrm>
            <a:off x="1797665" y="1340174"/>
            <a:ext cx="8596668" cy="660400"/>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dirty="0">
                <a:latin typeface="Algerian" panose="04020705040A02060702" pitchFamily="82" charset="0"/>
              </a:rPr>
              <a:t>Result</a:t>
            </a:r>
            <a:endParaRPr lang="en-IN" sz="4000" dirty="0">
              <a:latin typeface="Algerian" panose="04020705040A02060702" pitchFamily="82" charset="0"/>
            </a:endParaRPr>
          </a:p>
        </p:txBody>
      </p:sp>
    </p:spTree>
    <p:extLst>
      <p:ext uri="{BB962C8B-B14F-4D97-AF65-F5344CB8AC3E}">
        <p14:creationId xmlns:p14="http://schemas.microsoft.com/office/powerpoint/2010/main" val="2150727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8467" y="450981"/>
            <a:ext cx="7095066" cy="892628"/>
          </a:xfrm>
        </p:spPr>
        <p:txBody>
          <a:bodyPr>
            <a:normAutofit/>
          </a:bodyPr>
          <a:lstStyle/>
          <a:p>
            <a:pPr algn="ctr"/>
            <a:r>
              <a:rPr lang="en-US" sz="4000" dirty="0">
                <a:solidFill>
                  <a:schemeClr val="accent1"/>
                </a:solidFill>
                <a:latin typeface="Algerian" panose="04020705040A02060702" pitchFamily="82" charset="0"/>
              </a:rPr>
              <a:t>CONCLUSION</a:t>
            </a:r>
            <a:endParaRPr lang="en-IN" sz="4000" dirty="0">
              <a:latin typeface="Algerian" panose="04020705040A02060702" pitchFamily="82" charset="0"/>
            </a:endParaRPr>
          </a:p>
        </p:txBody>
      </p:sp>
      <p:sp>
        <p:nvSpPr>
          <p:cNvPr id="3" name="Content Placeholder 2"/>
          <p:cNvSpPr>
            <a:spLocks noGrp="1"/>
          </p:cNvSpPr>
          <p:nvPr>
            <p:ph idx="1"/>
          </p:nvPr>
        </p:nvSpPr>
        <p:spPr>
          <a:xfrm>
            <a:off x="1197774" y="1676335"/>
            <a:ext cx="8445759" cy="4351338"/>
          </a:xfrm>
        </p:spPr>
        <p:txBody>
          <a:bodyPr>
            <a:normAutofit/>
          </a:bodyPr>
          <a:lstStyle/>
          <a:p>
            <a:pPr algn="just"/>
            <a:r>
              <a:rPr lang="en-IN" dirty="0">
                <a:effectLst/>
                <a:latin typeface="Times New Roman" panose="02020603050405020304" pitchFamily="18" charset="0"/>
                <a:ea typeface="Calibri" panose="020F0502020204030204" pitchFamily="34" charset="0"/>
                <a:cs typeface="Times New Roman" panose="02020603050405020304" pitchFamily="18" charset="0"/>
              </a:rPr>
              <a:t>In conclusion, the use of quantile regression forest for soil organic carbon prediction has shown promise in overcoming challenges associated with conditional standard deviation, heteroscedasticity, missing data, and outliers. It has the potential to improve our understanding of SOC dynamics, uncover complex relationships with other environmental variables</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indent="0" algn="just">
              <a:buNone/>
            </a:pP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IN" dirty="0">
                <a:latin typeface="Times New Roman" panose="02020603050405020304" pitchFamily="18" charset="0"/>
                <a:ea typeface="Calibri" panose="020F0502020204030204" pitchFamily="34" charset="0"/>
                <a:cs typeface="Times New Roman" panose="02020603050405020304" pitchFamily="18" charset="0"/>
              </a:rPr>
              <a:t>T</a:t>
            </a:r>
            <a:r>
              <a:rPr lang="en-IN" dirty="0">
                <a:effectLst/>
                <a:latin typeface="Times New Roman" panose="02020603050405020304" pitchFamily="18" charset="0"/>
                <a:ea typeface="Calibri" panose="020F0502020204030204" pitchFamily="34" charset="0"/>
                <a:cs typeface="Times New Roman" panose="02020603050405020304" pitchFamily="18" charset="0"/>
              </a:rPr>
              <a:t>he Quantile regression forest (QRF) model is a powerful tool for generating uncertainty maps in various applications</a:t>
            </a:r>
            <a:r>
              <a:rPr lang="en-IN" dirty="0">
                <a:latin typeface="Times New Roman" panose="02020603050405020304" pitchFamily="18" charset="0"/>
                <a:ea typeface="Calibri" panose="020F0502020204030204" pitchFamily="34" charset="0"/>
                <a:cs typeface="Times New Roman" panose="02020603050405020304" pitchFamily="18" charset="0"/>
              </a:rPr>
              <a:t>.</a:t>
            </a:r>
            <a:r>
              <a:rPr lang="en-IN" dirty="0">
                <a:effectLst/>
                <a:latin typeface="Times New Roman" panose="02020603050405020304" pitchFamily="18" charset="0"/>
                <a:ea typeface="Calibri" panose="020F0502020204030204" pitchFamily="34" charset="0"/>
                <a:cs typeface="Times New Roman" panose="02020603050405020304" pitchFamily="18" charset="0"/>
              </a:rPr>
              <a:t> QRF can help decision-makers better understand the reliability of predictions, identify areas of high uncertainty, and make informed decisions based on risk assessment.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47540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74F4E-4975-C7CE-A5E2-227254EFC160}"/>
              </a:ext>
            </a:extLst>
          </p:cNvPr>
          <p:cNvSpPr>
            <a:spLocks noGrp="1"/>
          </p:cNvSpPr>
          <p:nvPr>
            <p:ph type="title"/>
          </p:nvPr>
        </p:nvSpPr>
        <p:spPr/>
        <p:txBody>
          <a:bodyPr>
            <a:normAutofit/>
          </a:bodyPr>
          <a:lstStyle/>
          <a:p>
            <a:r>
              <a:rPr lang="en-IN" sz="9600" dirty="0">
                <a:latin typeface="Algerian" panose="04020705040A02060702" pitchFamily="82" charset="0"/>
              </a:rPr>
              <a:t>  THANK YOU</a:t>
            </a:r>
          </a:p>
        </p:txBody>
      </p:sp>
    </p:spTree>
    <p:extLst>
      <p:ext uri="{BB962C8B-B14F-4D97-AF65-F5344CB8AC3E}">
        <p14:creationId xmlns:p14="http://schemas.microsoft.com/office/powerpoint/2010/main" val="2289949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326009"/>
            <a:ext cx="10058400" cy="588391"/>
          </a:xfrm>
        </p:spPr>
        <p:txBody>
          <a:bodyPr>
            <a:normAutofit fontScale="90000"/>
          </a:bodyPr>
          <a:lstStyle/>
          <a:p>
            <a:pPr algn="ctr"/>
            <a:r>
              <a:rPr lang="en-US" sz="4000" dirty="0">
                <a:solidFill>
                  <a:schemeClr val="accent1"/>
                </a:solidFill>
                <a:latin typeface="Algerian" panose="04020705040A02060702" pitchFamily="82" charset="0"/>
              </a:rPr>
              <a:t>CONTENTS</a:t>
            </a:r>
            <a:endParaRPr lang="en-IN" sz="4000" dirty="0">
              <a:solidFill>
                <a:schemeClr val="accent1"/>
              </a:solidFill>
              <a:latin typeface="Algerian" panose="04020705040A02060702" pitchFamily="82" charset="0"/>
            </a:endParaRPr>
          </a:p>
        </p:txBody>
      </p:sp>
      <p:sp>
        <p:nvSpPr>
          <p:cNvPr id="3" name="Content Placeholder 2"/>
          <p:cNvSpPr>
            <a:spLocks noGrp="1"/>
          </p:cNvSpPr>
          <p:nvPr>
            <p:ph idx="1"/>
          </p:nvPr>
        </p:nvSpPr>
        <p:spPr>
          <a:xfrm>
            <a:off x="593358" y="1162215"/>
            <a:ext cx="8596668" cy="5789099"/>
          </a:xfrm>
        </p:spPr>
        <p:txBody>
          <a:bodyPr>
            <a:noAutofit/>
          </a:bodyPr>
          <a:lstStyle/>
          <a:p>
            <a:pPr>
              <a:lnSpc>
                <a:spcPct val="100000"/>
              </a:lnSpc>
            </a:pPr>
            <a:r>
              <a:rPr lang="en-US" sz="1800" dirty="0">
                <a:latin typeface="Times New Roman" panose="02020603050405020304" pitchFamily="18" charset="0"/>
                <a:cs typeface="Times New Roman" panose="02020603050405020304" pitchFamily="18" charset="0"/>
              </a:rPr>
              <a:t>Introduction</a:t>
            </a:r>
          </a:p>
          <a:p>
            <a:pPr>
              <a:lnSpc>
                <a:spcPct val="100000"/>
              </a:lnSpc>
            </a:pPr>
            <a:r>
              <a:rPr lang="en-US" sz="1800" dirty="0">
                <a:latin typeface="Times New Roman" panose="02020603050405020304" pitchFamily="18" charset="0"/>
                <a:cs typeface="Times New Roman" panose="02020603050405020304" pitchFamily="18" charset="0"/>
              </a:rPr>
              <a:t>What is Soil Organic Carbon?</a:t>
            </a:r>
          </a:p>
          <a:p>
            <a:pPr>
              <a:lnSpc>
                <a:spcPct val="100000"/>
              </a:lnSpc>
            </a:pPr>
            <a:r>
              <a:rPr lang="en-US" sz="1800" dirty="0">
                <a:latin typeface="Times New Roman" panose="02020603050405020304" pitchFamily="18" charset="0"/>
                <a:cs typeface="Times New Roman" panose="02020603050405020304" pitchFamily="18" charset="0"/>
              </a:rPr>
              <a:t>Benefits of SOC Mapping</a:t>
            </a:r>
          </a:p>
          <a:p>
            <a:pPr>
              <a:lnSpc>
                <a:spcPct val="100000"/>
              </a:lnSpc>
            </a:pPr>
            <a:r>
              <a:rPr lang="en-US" sz="1800" dirty="0">
                <a:latin typeface="Times New Roman" panose="02020603050405020304" pitchFamily="18" charset="0"/>
                <a:cs typeface="Times New Roman" panose="02020603050405020304" pitchFamily="18" charset="0"/>
              </a:rPr>
              <a:t>Machine Learning Approach</a:t>
            </a:r>
          </a:p>
          <a:p>
            <a:pPr>
              <a:lnSpc>
                <a:spcPct val="100000"/>
              </a:lnSpc>
            </a:pPr>
            <a:r>
              <a:rPr lang="en-US" sz="1800" dirty="0">
                <a:latin typeface="Times New Roman" panose="02020603050405020304" pitchFamily="18" charset="0"/>
                <a:cs typeface="Times New Roman" panose="02020603050405020304" pitchFamily="18" charset="0"/>
              </a:rPr>
              <a:t>Materials \ Features</a:t>
            </a:r>
          </a:p>
          <a:p>
            <a:pPr>
              <a:lnSpc>
                <a:spcPct val="100000"/>
              </a:lnSpc>
            </a:pPr>
            <a:r>
              <a:rPr lang="en-US" sz="1800" dirty="0">
                <a:latin typeface="Times New Roman" panose="02020603050405020304" pitchFamily="18" charset="0"/>
                <a:cs typeface="Times New Roman" panose="02020603050405020304" pitchFamily="18" charset="0"/>
              </a:rPr>
              <a:t>About Data</a:t>
            </a:r>
          </a:p>
          <a:p>
            <a:pPr>
              <a:lnSpc>
                <a:spcPct val="100000"/>
              </a:lnSpc>
            </a:pPr>
            <a:r>
              <a:rPr lang="en-US" sz="1800" dirty="0">
                <a:latin typeface="Times New Roman" panose="02020603050405020304" pitchFamily="18" charset="0"/>
                <a:cs typeface="Times New Roman" panose="02020603050405020304" pitchFamily="18" charset="0"/>
              </a:rPr>
              <a:t>Layout of input variable</a:t>
            </a:r>
          </a:p>
          <a:p>
            <a:pPr>
              <a:lnSpc>
                <a:spcPct val="100000"/>
              </a:lnSpc>
            </a:pPr>
            <a:r>
              <a:rPr lang="en-IN" sz="1800" dirty="0">
                <a:latin typeface="Times New Roman" panose="02020603050405020304" pitchFamily="18" charset="0"/>
                <a:cs typeface="Times New Roman" panose="02020603050405020304" pitchFamily="18" charset="0"/>
              </a:rPr>
              <a:t>Flowchart</a:t>
            </a:r>
          </a:p>
          <a:p>
            <a:pPr>
              <a:lnSpc>
                <a:spcPct val="100000"/>
              </a:lnSpc>
            </a:pPr>
            <a:r>
              <a:rPr lang="en-US" sz="1800" dirty="0">
                <a:latin typeface="Times New Roman" panose="02020603050405020304" pitchFamily="18" charset="0"/>
                <a:cs typeface="Times New Roman" panose="02020603050405020304" pitchFamily="18" charset="0"/>
              </a:rPr>
              <a:t>Flowchart of methodology for ML</a:t>
            </a:r>
          </a:p>
          <a:p>
            <a:pPr>
              <a:lnSpc>
                <a:spcPct val="100000"/>
              </a:lnSpc>
            </a:pPr>
            <a:r>
              <a:rPr lang="en-US" sz="1800" dirty="0">
                <a:latin typeface="Times New Roman" panose="02020603050405020304" pitchFamily="18" charset="0"/>
                <a:cs typeface="Times New Roman" panose="02020603050405020304" pitchFamily="18" charset="0"/>
              </a:rPr>
              <a:t>Soil Organic Carbon Predicted Map</a:t>
            </a:r>
          </a:p>
          <a:p>
            <a:pPr>
              <a:lnSpc>
                <a:spcPct val="100000"/>
              </a:lnSpc>
            </a:pPr>
            <a:r>
              <a:rPr lang="en-US" sz="1800" dirty="0">
                <a:latin typeface="Times New Roman" panose="02020603050405020304" pitchFamily="18" charset="0"/>
                <a:cs typeface="Times New Roman" panose="02020603050405020304" pitchFamily="18" charset="0"/>
              </a:rPr>
              <a:t>Soil Organic Carbon Uncertainty Map</a:t>
            </a:r>
          </a:p>
          <a:p>
            <a:pPr>
              <a:lnSpc>
                <a:spcPct val="100000"/>
              </a:lnSpc>
            </a:pPr>
            <a:r>
              <a:rPr lang="en-US" sz="1800" dirty="0">
                <a:latin typeface="Times New Roman" panose="02020603050405020304" pitchFamily="18" charset="0"/>
                <a:cs typeface="Times New Roman" panose="02020603050405020304" pitchFamily="18" charset="0"/>
              </a:rPr>
              <a:t>Result</a:t>
            </a:r>
          </a:p>
          <a:p>
            <a:pPr>
              <a:lnSpc>
                <a:spcPct val="100000"/>
              </a:lnSpc>
            </a:pPr>
            <a:r>
              <a:rPr lang="en-US" sz="1800" dirty="0">
                <a:latin typeface="Times New Roman" panose="02020603050405020304" pitchFamily="18" charset="0"/>
                <a:cs typeface="Times New Roman" panose="02020603050405020304" pitchFamily="18" charset="0"/>
              </a:rPr>
              <a:t>Conclusion</a:t>
            </a:r>
          </a:p>
          <a:p>
            <a:pPr>
              <a:lnSpc>
                <a:spcPct val="200000"/>
              </a:lnSpc>
            </a:pPr>
            <a:endParaRPr lang="en-IN" sz="1050" dirty="0"/>
          </a:p>
        </p:txBody>
      </p:sp>
    </p:spTree>
    <p:extLst>
      <p:ext uri="{BB962C8B-B14F-4D97-AF65-F5344CB8AC3E}">
        <p14:creationId xmlns:p14="http://schemas.microsoft.com/office/powerpoint/2010/main" val="3879861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9918" y="1135159"/>
            <a:ext cx="7044614" cy="5582882"/>
          </a:xfrm>
        </p:spPr>
        <p:txBody>
          <a:bodyPr>
            <a:normAutofit/>
          </a:bodyPr>
          <a:lstStyle/>
          <a:p>
            <a:pPr algn="just">
              <a:lnSpc>
                <a:spcPct val="150000"/>
              </a:lnSpc>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The study area selected was dhanaulti. Dhanaulti is a small town located in the Uttarakhand state of India, nestled in the Garhwal Himalayas. It is situated at an elevation of approximately 2,250 meters above sea level. Dhanaulti located in the Garhwal Hills between 30′ 45° N and 78′ 25° E</a:t>
            </a:r>
            <a:endParaRPr lang="en-US" sz="1800" dirty="0">
              <a:latin typeface="Times New Roman" panose="02020603050405020304" pitchFamily="18" charset="0"/>
              <a:cs typeface="Times New Roman" panose="02020603050405020304" pitchFamily="18" charset="0"/>
            </a:endParaRPr>
          </a:p>
          <a:p>
            <a:pPr algn="just">
              <a:lnSpc>
                <a:spcPct val="150000"/>
              </a:lnSpc>
            </a:pPr>
            <a:r>
              <a:rPr lang="en-US" sz="1800" dirty="0">
                <a:latin typeface="Times New Roman" panose="02020603050405020304" pitchFamily="18" charset="0"/>
                <a:cs typeface="Times New Roman" panose="02020603050405020304" pitchFamily="18" charset="0"/>
              </a:rPr>
              <a:t>The Himalayan region is known for its diverse ecosystems and rich biodiversity. However, the rapid changes in land use patterns, climate change, and human interference have led to a decline in soil organic carbon (SOC) levels in the region.</a:t>
            </a:r>
          </a:p>
          <a:p>
            <a:pPr algn="just">
              <a:lnSpc>
                <a:spcPct val="150000"/>
              </a:lnSpc>
            </a:pPr>
            <a:r>
              <a:rPr lang="en-US" sz="1800" dirty="0">
                <a:latin typeface="Times New Roman" panose="02020603050405020304" pitchFamily="18" charset="0"/>
                <a:cs typeface="Times New Roman" panose="02020603050405020304" pitchFamily="18" charset="0"/>
              </a:rPr>
              <a:t>To address this issue, machine learning (ML) is being used to map SOC in the Himalayan watershed. This approach can help identify areas that are most vulnerable to soil degradation and prioritize conservation efforts.</a:t>
            </a:r>
          </a:p>
          <a:p>
            <a:pPr algn="just">
              <a:lnSpc>
                <a:spcPct val="150000"/>
              </a:lnSpc>
            </a:pPr>
            <a:endParaRPr lang="en-IN" sz="1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30FD90E-7845-A937-902A-1C015808A6B8}"/>
              </a:ext>
            </a:extLst>
          </p:cNvPr>
          <p:cNvPicPr>
            <a:picLocks noChangeAspect="1"/>
          </p:cNvPicPr>
          <p:nvPr/>
        </p:nvPicPr>
        <p:blipFill rotWithShape="1">
          <a:blip r:embed="rId2"/>
          <a:srcRect l="8759" r="10658"/>
          <a:stretch/>
        </p:blipFill>
        <p:spPr>
          <a:xfrm>
            <a:off x="7324532" y="1371596"/>
            <a:ext cx="4870587" cy="4944286"/>
          </a:xfrm>
          <a:prstGeom prst="rect">
            <a:avLst/>
          </a:prstGeom>
        </p:spPr>
      </p:pic>
      <p:sp>
        <p:nvSpPr>
          <p:cNvPr id="5" name="Title 1">
            <a:extLst>
              <a:ext uri="{FF2B5EF4-FFF2-40B4-BE49-F238E27FC236}">
                <a16:creationId xmlns:a16="http://schemas.microsoft.com/office/drawing/2014/main" id="{2A60DEFA-DF6E-48D0-AC6E-B2D618758757}"/>
              </a:ext>
            </a:extLst>
          </p:cNvPr>
          <p:cNvSpPr txBox="1">
            <a:spLocks/>
          </p:cNvSpPr>
          <p:nvPr/>
        </p:nvSpPr>
        <p:spPr>
          <a:xfrm>
            <a:off x="1797666" y="407109"/>
            <a:ext cx="8596668" cy="660400"/>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dirty="0">
                <a:latin typeface="Algerian" panose="04020705040A02060702" pitchFamily="82" charset="0"/>
              </a:rPr>
              <a:t>INTRODUCTION</a:t>
            </a:r>
            <a:endParaRPr lang="en-IN" sz="4000" dirty="0">
              <a:latin typeface="Algerian" panose="04020705040A02060702" pitchFamily="82" charset="0"/>
            </a:endParaRPr>
          </a:p>
        </p:txBody>
      </p:sp>
    </p:spTree>
    <p:extLst>
      <p:ext uri="{BB962C8B-B14F-4D97-AF65-F5344CB8AC3E}">
        <p14:creationId xmlns:p14="http://schemas.microsoft.com/office/powerpoint/2010/main" val="2022728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9249" y="1499555"/>
            <a:ext cx="6643396" cy="4863923"/>
          </a:xfrm>
        </p:spPr>
        <p:txBody>
          <a:bodyPr>
            <a:normAutofit/>
          </a:bodyPr>
          <a:lstStyle/>
          <a:p>
            <a:pPr algn="just">
              <a:lnSpc>
                <a:spcPct val="150000"/>
              </a:lnSpc>
            </a:pPr>
            <a:r>
              <a:rPr lang="en-US" dirty="0">
                <a:latin typeface="Times New Roman" panose="02020603050405020304" pitchFamily="18" charset="0"/>
                <a:cs typeface="Times New Roman" panose="02020603050405020304" pitchFamily="18" charset="0"/>
              </a:rPr>
              <a:t>Soil organic carbon (SOC) is the carbon stored in the soil as a result of plant and animal decomposition. It is a critical component of soil health, as it helps improve soil structure and fertility.</a:t>
            </a:r>
          </a:p>
          <a:p>
            <a:pPr algn="just">
              <a:lnSpc>
                <a:spcPct val="150000"/>
              </a:lnSpc>
            </a:pPr>
            <a:r>
              <a:rPr lang="en-US" dirty="0">
                <a:latin typeface="Times New Roman" panose="02020603050405020304" pitchFamily="18" charset="0"/>
                <a:cs typeface="Times New Roman" panose="02020603050405020304" pitchFamily="18" charset="0"/>
              </a:rPr>
              <a:t>SOC levels are influenced by various factors, including climate, topography, vegetation cover, and land use patterns. In the Himalayan region, high-altitude and steep slopes make it challenging to maintain SOC levels, leading to soil erosion and degradation.</a:t>
            </a:r>
          </a:p>
          <a:p>
            <a:pPr algn="just">
              <a:lnSpc>
                <a:spcPct val="150000"/>
              </a:lnSpc>
            </a:pP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9158" y="1499554"/>
            <a:ext cx="4401430" cy="4397393"/>
          </a:xfrm>
          <a:prstGeom prst="rect">
            <a:avLst/>
          </a:prstGeom>
        </p:spPr>
      </p:pic>
      <p:sp>
        <p:nvSpPr>
          <p:cNvPr id="5" name="Title 1">
            <a:extLst>
              <a:ext uri="{FF2B5EF4-FFF2-40B4-BE49-F238E27FC236}">
                <a16:creationId xmlns:a16="http://schemas.microsoft.com/office/drawing/2014/main" id="{8BB6292E-385B-F92C-36A1-419734FCD6A2}"/>
              </a:ext>
            </a:extLst>
          </p:cNvPr>
          <p:cNvSpPr txBox="1">
            <a:spLocks/>
          </p:cNvSpPr>
          <p:nvPr/>
        </p:nvSpPr>
        <p:spPr>
          <a:xfrm>
            <a:off x="1797666" y="407109"/>
            <a:ext cx="8596668" cy="660400"/>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dirty="0">
                <a:latin typeface="Algerian" panose="04020705040A02060702" pitchFamily="82" charset="0"/>
              </a:rPr>
              <a:t>WHAT IS SOIL ORGANIC CARBON?</a:t>
            </a:r>
            <a:endParaRPr lang="en-IN" sz="4000" dirty="0">
              <a:latin typeface="Algerian" panose="04020705040A02060702" pitchFamily="82" charset="0"/>
            </a:endParaRPr>
          </a:p>
        </p:txBody>
      </p:sp>
    </p:spTree>
    <p:extLst>
      <p:ext uri="{BB962C8B-B14F-4D97-AF65-F5344CB8AC3E}">
        <p14:creationId xmlns:p14="http://schemas.microsoft.com/office/powerpoint/2010/main" val="117194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114874"/>
            <a:ext cx="8156510" cy="4351338"/>
          </a:xfrm>
        </p:spPr>
        <p:txBody>
          <a:bodyPr>
            <a:normAutofit/>
          </a:bodyPr>
          <a:lstStyle/>
          <a:p>
            <a:pPr algn="just"/>
            <a:r>
              <a:rPr lang="en-US" sz="2400" dirty="0">
                <a:latin typeface="Times New Roman" panose="02020603050405020304" pitchFamily="18" charset="0"/>
                <a:cs typeface="Times New Roman" panose="02020603050405020304" pitchFamily="18" charset="0"/>
              </a:rPr>
              <a:t>Mapping SOC levels in the Dhanaulti Region can provide valuable insights into the health of the region's soil and identify areas that are most vulnerable to degradation.</a:t>
            </a:r>
          </a:p>
          <a:p>
            <a:pPr algn="just"/>
            <a:r>
              <a:rPr lang="en-US" sz="2400" dirty="0">
                <a:latin typeface="Times New Roman" panose="02020603050405020304" pitchFamily="18" charset="0"/>
                <a:cs typeface="Times New Roman" panose="02020603050405020304" pitchFamily="18" charset="0"/>
              </a:rPr>
              <a:t>This information can be used to prioritize conservation efforts, develop sustainable land use practices, and mitigate the effects of climate change. </a:t>
            </a:r>
          </a:p>
          <a:p>
            <a:pPr algn="just"/>
            <a:r>
              <a:rPr lang="en-US" sz="2400" dirty="0">
                <a:latin typeface="Times New Roman" panose="02020603050405020304" pitchFamily="18" charset="0"/>
                <a:cs typeface="Times New Roman" panose="02020603050405020304" pitchFamily="18" charset="0"/>
              </a:rPr>
              <a:t>Additionally, SOC mapping can help policymakers make informed decisions about resource allocation and management in the region.</a:t>
            </a:r>
          </a:p>
          <a:p>
            <a:pPr algn="just"/>
            <a:endParaRPr lang="en-IN" dirty="0"/>
          </a:p>
        </p:txBody>
      </p:sp>
      <p:sp>
        <p:nvSpPr>
          <p:cNvPr id="4" name="Title 1">
            <a:extLst>
              <a:ext uri="{FF2B5EF4-FFF2-40B4-BE49-F238E27FC236}">
                <a16:creationId xmlns:a16="http://schemas.microsoft.com/office/drawing/2014/main" id="{DC949216-EF29-C251-2459-EA623C972C82}"/>
              </a:ext>
            </a:extLst>
          </p:cNvPr>
          <p:cNvSpPr txBox="1">
            <a:spLocks/>
          </p:cNvSpPr>
          <p:nvPr/>
        </p:nvSpPr>
        <p:spPr>
          <a:xfrm>
            <a:off x="1545739" y="696358"/>
            <a:ext cx="8596668" cy="660400"/>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dirty="0">
                <a:latin typeface="Algerian" panose="04020705040A02060702" pitchFamily="82" charset="0"/>
              </a:rPr>
              <a:t>BENEFITS OF SOC MAPPING</a:t>
            </a:r>
            <a:endParaRPr lang="en-IN" sz="4000" dirty="0">
              <a:latin typeface="Algerian" panose="04020705040A02060702" pitchFamily="82" charset="0"/>
            </a:endParaRPr>
          </a:p>
        </p:txBody>
      </p:sp>
    </p:spTree>
    <p:extLst>
      <p:ext uri="{BB962C8B-B14F-4D97-AF65-F5344CB8AC3E}">
        <p14:creationId xmlns:p14="http://schemas.microsoft.com/office/powerpoint/2010/main" val="21327197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55146" y="1648343"/>
            <a:ext cx="8508892" cy="4435216"/>
          </a:xfrm>
        </p:spPr>
        <p:txBody>
          <a:bodyPr>
            <a:noAutofit/>
          </a:bodyPr>
          <a:lstStyle/>
          <a:p>
            <a:pPr algn="just">
              <a:lnSpc>
                <a:spcPct val="150000"/>
              </a:lnSpc>
            </a:pPr>
            <a:r>
              <a:rPr lang="en-US" sz="1900" dirty="0">
                <a:latin typeface="Times New Roman" panose="02020603050405020304" pitchFamily="18" charset="0"/>
                <a:cs typeface="Times New Roman" panose="02020603050405020304" pitchFamily="18" charset="0"/>
              </a:rPr>
              <a:t>Machine learning (ML) is a data-driven approach that uses algorithms to learn from data and make predictions. Machine learning (ML)is used to map SOC levels in the Himalayan watershed by analyzing various factors that influence SOC levels.</a:t>
            </a:r>
          </a:p>
          <a:p>
            <a:pPr algn="just">
              <a:lnSpc>
                <a:spcPct val="150000"/>
              </a:lnSpc>
            </a:pPr>
            <a:r>
              <a:rPr lang="en-IN" sz="1900" dirty="0">
                <a:latin typeface="Times New Roman" panose="02020603050405020304" pitchFamily="18" charset="0"/>
                <a:cs typeface="Times New Roman" panose="02020603050405020304" pitchFamily="18" charset="0"/>
              </a:rPr>
              <a:t>In this project, Quantile Regression Forest Model of machine learning is used.</a:t>
            </a:r>
          </a:p>
          <a:p>
            <a:pPr algn="just">
              <a:lnSpc>
                <a:spcPct val="150000"/>
              </a:lnSpc>
            </a:pPr>
            <a:r>
              <a:rPr lang="en-US" sz="1900" dirty="0">
                <a:latin typeface="Times New Roman" panose="02020603050405020304" pitchFamily="18" charset="0"/>
                <a:cs typeface="Times New Roman" panose="02020603050405020304" pitchFamily="18" charset="0"/>
              </a:rPr>
              <a:t>Quantile Regression Forest is a statistical and machine learning technique that combines the concepts of quantile regression and random forests. It is used to model the conditional distribution of a response variable, given a set of predictor variables, by estimating quantiles at different levels, rather than just predicting the mean as in traditional regression.</a:t>
            </a:r>
            <a:endParaRPr lang="en-IN" sz="19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C39E739B-294A-CDD0-F7C0-44C1E3F7B811}"/>
              </a:ext>
            </a:extLst>
          </p:cNvPr>
          <p:cNvSpPr txBox="1">
            <a:spLocks/>
          </p:cNvSpPr>
          <p:nvPr/>
        </p:nvSpPr>
        <p:spPr>
          <a:xfrm>
            <a:off x="1797666" y="677697"/>
            <a:ext cx="8596668" cy="660400"/>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dirty="0">
                <a:latin typeface="Algerian" panose="04020705040A02060702" pitchFamily="82" charset="0"/>
              </a:rPr>
              <a:t>MACHINE LEARNING APPROACH</a:t>
            </a:r>
            <a:endParaRPr lang="en-IN" sz="4000" dirty="0">
              <a:latin typeface="Algerian" panose="04020705040A02060702" pitchFamily="82" charset="0"/>
            </a:endParaRPr>
          </a:p>
        </p:txBody>
      </p:sp>
    </p:spTree>
    <p:extLst>
      <p:ext uri="{BB962C8B-B14F-4D97-AF65-F5344CB8AC3E}">
        <p14:creationId xmlns:p14="http://schemas.microsoft.com/office/powerpoint/2010/main" val="3635343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2492C6-49E4-AFCC-4A19-BD95B1F56367}"/>
              </a:ext>
            </a:extLst>
          </p:cNvPr>
          <p:cNvSpPr txBox="1">
            <a:spLocks/>
          </p:cNvSpPr>
          <p:nvPr/>
        </p:nvSpPr>
        <p:spPr>
          <a:xfrm>
            <a:off x="1545739" y="696358"/>
            <a:ext cx="8596668" cy="660400"/>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dirty="0">
                <a:latin typeface="Algerian" panose="04020705040A02060702" pitchFamily="82" charset="0"/>
              </a:rPr>
              <a:t>Materials \ Features</a:t>
            </a:r>
            <a:endParaRPr lang="en-IN" sz="4000" dirty="0">
              <a:latin typeface="Algerian" panose="04020705040A02060702" pitchFamily="82" charset="0"/>
            </a:endParaRPr>
          </a:p>
        </p:txBody>
      </p:sp>
      <p:sp>
        <p:nvSpPr>
          <p:cNvPr id="6" name="TextBox 5">
            <a:extLst>
              <a:ext uri="{FF2B5EF4-FFF2-40B4-BE49-F238E27FC236}">
                <a16:creationId xmlns:a16="http://schemas.microsoft.com/office/drawing/2014/main" id="{8CDAFE75-0CE9-CA9E-6733-AE897B86BE02}"/>
              </a:ext>
            </a:extLst>
          </p:cNvPr>
          <p:cNvSpPr txBox="1"/>
          <p:nvPr/>
        </p:nvSpPr>
        <p:spPr>
          <a:xfrm>
            <a:off x="586987" y="1576416"/>
            <a:ext cx="8596668" cy="4062651"/>
          </a:xfrm>
          <a:prstGeom prst="rect">
            <a:avLst/>
          </a:prstGeom>
          <a:noFill/>
        </p:spPr>
        <p:txBody>
          <a:bodyPr wrap="square">
            <a:spAutoFit/>
          </a:bodyPr>
          <a:lstStyle/>
          <a:p>
            <a:pPr>
              <a:buFont typeface="Wingdings" panose="05000000000000000000" pitchFamily="2" charset="2"/>
              <a:buChar char="v"/>
            </a:pPr>
            <a:r>
              <a:rPr lang="en-US" sz="2000" u="sng" dirty="0">
                <a:latin typeface="Times New Roman" panose="02020603050405020304" pitchFamily="18" charset="0"/>
                <a:cs typeface="Times New Roman" panose="02020603050405020304" pitchFamily="18" charset="0"/>
              </a:rPr>
              <a:t>Independent Variables / Features:</a:t>
            </a:r>
          </a:p>
          <a:p>
            <a:pPr marL="0" indent="0">
              <a:buNone/>
            </a:pPr>
            <a:endParaRPr lang="en-US" sz="1000" u="sng"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Normalized Difference Vegetation Index</a:t>
            </a:r>
            <a:r>
              <a:rPr lang="en-IN" dirty="0">
                <a:latin typeface="Times New Roman" panose="02020603050405020304" pitchFamily="18" charset="0"/>
                <a:cs typeface="Times New Roman" panose="02020603050405020304" pitchFamily="18" charset="0"/>
              </a:rPr>
              <a:t> (NDVI) -  Sentinel 2</a:t>
            </a:r>
          </a:p>
          <a:p>
            <a:pPr lvl="1">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Digital Elevation Model (DEM)  - Sentinel 2</a:t>
            </a:r>
          </a:p>
          <a:p>
            <a:pPr lvl="1">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Land Use Land Cover (LULC) – Google/Dynamic WORLD</a:t>
            </a:r>
          </a:p>
          <a:p>
            <a:pPr lvl="1">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Lithology - BHUKOSH</a:t>
            </a:r>
          </a:p>
          <a:p>
            <a:pPr lvl="1">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Slope</a:t>
            </a:r>
          </a:p>
          <a:p>
            <a:pPr lvl="1">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Aspect</a:t>
            </a:r>
          </a:p>
          <a:p>
            <a:pPr lvl="1">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Topographic Wetness Index (TWI)</a:t>
            </a:r>
          </a:p>
          <a:p>
            <a:pPr lvl="1">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Flow Accumulation</a:t>
            </a:r>
          </a:p>
          <a:p>
            <a:pPr marL="457200" lvl="1" indent="0">
              <a:buNone/>
            </a:pPr>
            <a:endParaRPr lang="en-IN" dirty="0"/>
          </a:p>
          <a:p>
            <a:pPr>
              <a:buFont typeface="Wingdings" panose="05000000000000000000" pitchFamily="2" charset="2"/>
              <a:buChar char="v"/>
            </a:pPr>
            <a:r>
              <a:rPr lang="en-IN" sz="2000" u="sng" dirty="0">
                <a:latin typeface="Times New Roman" panose="02020603050405020304" pitchFamily="18" charset="0"/>
                <a:cs typeface="Times New Roman" panose="02020603050405020304" pitchFamily="18" charset="0"/>
              </a:rPr>
              <a:t>Dependent Variable / Target</a:t>
            </a:r>
            <a:r>
              <a:rPr lang="en-IN" sz="2000" dirty="0">
                <a:latin typeface="Times New Roman" panose="02020603050405020304" pitchFamily="18" charset="0"/>
                <a:cs typeface="Times New Roman" panose="02020603050405020304" pitchFamily="18" charset="0"/>
              </a:rPr>
              <a:t>:</a:t>
            </a:r>
          </a:p>
          <a:p>
            <a:pPr>
              <a:buFont typeface="Wingdings" panose="05000000000000000000" pitchFamily="2" charset="2"/>
              <a:buChar char="v"/>
            </a:pPr>
            <a:endParaRPr lang="en-IN" sz="10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Total Organic Carbon (%)</a:t>
            </a: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IN" dirty="0"/>
          </a:p>
        </p:txBody>
      </p:sp>
      <p:sp>
        <p:nvSpPr>
          <p:cNvPr id="7" name="TextBox 6">
            <a:extLst>
              <a:ext uri="{FF2B5EF4-FFF2-40B4-BE49-F238E27FC236}">
                <a16:creationId xmlns:a16="http://schemas.microsoft.com/office/drawing/2014/main" id="{4229E3FB-AA71-399E-B4DA-9BEA55010370}"/>
              </a:ext>
            </a:extLst>
          </p:cNvPr>
          <p:cNvSpPr txBox="1"/>
          <p:nvPr/>
        </p:nvSpPr>
        <p:spPr>
          <a:xfrm>
            <a:off x="774441" y="6161642"/>
            <a:ext cx="1371600" cy="369332"/>
          </a:xfrm>
          <a:prstGeom prst="rect">
            <a:avLst/>
          </a:prstGeom>
          <a:noFill/>
        </p:spPr>
        <p:txBody>
          <a:bodyPr wrap="square" rtlCol="0">
            <a:spAutoFit/>
          </a:bodyPr>
          <a:lstStyle/>
          <a:p>
            <a:r>
              <a:rPr lang="en-IN" dirty="0">
                <a:solidFill>
                  <a:srgbClr val="0070C0"/>
                </a:solidFill>
                <a:hlinkClick r:id="rId2">
                  <a:extLst>
                    <a:ext uri="{A12FA001-AC4F-418D-AE19-62706E023703}">
                      <ahyp:hlinkClr xmlns:ahyp="http://schemas.microsoft.com/office/drawing/2018/hyperlinkcolor" val="tx"/>
                    </a:ext>
                  </a:extLst>
                </a:hlinkClick>
              </a:rPr>
              <a:t>GEE Code</a:t>
            </a:r>
            <a:endParaRPr lang="en-IN" dirty="0">
              <a:solidFill>
                <a:srgbClr val="0070C0"/>
              </a:solidFill>
            </a:endParaRPr>
          </a:p>
        </p:txBody>
      </p:sp>
    </p:spTree>
    <p:extLst>
      <p:ext uri="{BB962C8B-B14F-4D97-AF65-F5344CB8AC3E}">
        <p14:creationId xmlns:p14="http://schemas.microsoft.com/office/powerpoint/2010/main" val="3113177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2492C6-49E4-AFCC-4A19-BD95B1F56367}"/>
              </a:ext>
            </a:extLst>
          </p:cNvPr>
          <p:cNvSpPr txBox="1">
            <a:spLocks/>
          </p:cNvSpPr>
          <p:nvPr/>
        </p:nvSpPr>
        <p:spPr>
          <a:xfrm>
            <a:off x="1545739" y="407104"/>
            <a:ext cx="8596668" cy="660400"/>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dirty="0">
                <a:latin typeface="Algerian" panose="04020705040A02060702" pitchFamily="82" charset="0"/>
              </a:rPr>
              <a:t>About Data</a:t>
            </a:r>
            <a:endParaRPr lang="en-IN" sz="4000" dirty="0">
              <a:latin typeface="Algerian" panose="04020705040A02060702" pitchFamily="82" charset="0"/>
            </a:endParaRPr>
          </a:p>
        </p:txBody>
      </p:sp>
      <p:pic>
        <p:nvPicPr>
          <p:cNvPr id="3" name="Picture 2">
            <a:extLst>
              <a:ext uri="{FF2B5EF4-FFF2-40B4-BE49-F238E27FC236}">
                <a16:creationId xmlns:a16="http://schemas.microsoft.com/office/drawing/2014/main" id="{4C2DEC5B-05BC-9300-D89F-591939EC15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909" y="2024175"/>
            <a:ext cx="10310327" cy="4395843"/>
          </a:xfrm>
          <a:prstGeom prst="rect">
            <a:avLst/>
          </a:prstGeom>
        </p:spPr>
      </p:pic>
      <p:sp>
        <p:nvSpPr>
          <p:cNvPr id="5" name="TextBox 4">
            <a:extLst>
              <a:ext uri="{FF2B5EF4-FFF2-40B4-BE49-F238E27FC236}">
                <a16:creationId xmlns:a16="http://schemas.microsoft.com/office/drawing/2014/main" id="{C48EB134-483A-7CAF-59FA-26CC6A747AC6}"/>
              </a:ext>
            </a:extLst>
          </p:cNvPr>
          <p:cNvSpPr txBox="1"/>
          <p:nvPr/>
        </p:nvSpPr>
        <p:spPr>
          <a:xfrm>
            <a:off x="688909" y="1091682"/>
            <a:ext cx="10310327" cy="738664"/>
          </a:xfrm>
          <a:prstGeom prst="rect">
            <a:avLst/>
          </a:prstGeom>
          <a:noFill/>
        </p:spPr>
        <p:txBody>
          <a:bodyPr wrap="square" rtlCol="0">
            <a:spAutoFit/>
          </a:bodyPr>
          <a:lstStyle/>
          <a:p>
            <a:pPr marL="285750"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Data contains 80 rows and 10 columns.</a:t>
            </a:r>
          </a:p>
          <a:p>
            <a:pPr marL="285750"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Data having 8 </a:t>
            </a:r>
            <a:r>
              <a:rPr lang="en-US" sz="2200" dirty="0">
                <a:latin typeface="Times New Roman" panose="02020603050405020304" pitchFamily="18" charset="0"/>
                <a:cs typeface="Times New Roman" panose="02020603050405020304" pitchFamily="18" charset="0"/>
              </a:rPr>
              <a:t>features</a:t>
            </a:r>
            <a:r>
              <a:rPr lang="en-US" sz="2000" dirty="0">
                <a:latin typeface="Times New Roman" panose="02020603050405020304" pitchFamily="18" charset="0"/>
                <a:cs typeface="Times New Roman" panose="02020603050405020304" pitchFamily="18" charset="0"/>
              </a:rPr>
              <a:t> as input and Total Organic Carbon as output.</a:t>
            </a:r>
          </a:p>
        </p:txBody>
      </p:sp>
    </p:spTree>
    <p:extLst>
      <p:ext uri="{BB962C8B-B14F-4D97-AF65-F5344CB8AC3E}">
        <p14:creationId xmlns:p14="http://schemas.microsoft.com/office/powerpoint/2010/main" val="1638070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2492C6-49E4-AFCC-4A19-BD95B1F56367}"/>
              </a:ext>
            </a:extLst>
          </p:cNvPr>
          <p:cNvSpPr txBox="1">
            <a:spLocks/>
          </p:cNvSpPr>
          <p:nvPr/>
        </p:nvSpPr>
        <p:spPr>
          <a:xfrm>
            <a:off x="1545739" y="407104"/>
            <a:ext cx="8596668" cy="660400"/>
          </a:xfrm>
          <a:prstGeom prst="rect">
            <a:avLst/>
          </a:prstGeom>
        </p:spPr>
        <p:txBody>
          <a:bodyPr vert="horz" lIns="91440" tIns="45720" rIns="91440" bIns="45720" rtlCol="0" anchor="t">
            <a:normAutofit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dirty="0">
                <a:latin typeface="Algerian" panose="04020705040A02060702" pitchFamily="82" charset="0"/>
              </a:rPr>
              <a:t>Layout of Input Variable</a:t>
            </a:r>
            <a:endParaRPr lang="en-IN" sz="4000" dirty="0">
              <a:latin typeface="Algerian" panose="04020705040A02060702" pitchFamily="82" charset="0"/>
            </a:endParaRPr>
          </a:p>
        </p:txBody>
      </p:sp>
      <p:pic>
        <p:nvPicPr>
          <p:cNvPr id="2" name="Picture 1">
            <a:extLst>
              <a:ext uri="{FF2B5EF4-FFF2-40B4-BE49-F238E27FC236}">
                <a16:creationId xmlns:a16="http://schemas.microsoft.com/office/drawing/2014/main" id="{936B23A5-3BDB-1D08-B106-FB6C1F7EF09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8882" y="1935804"/>
            <a:ext cx="3926809" cy="2104728"/>
          </a:xfrm>
          <a:prstGeom prst="rect">
            <a:avLst/>
          </a:prstGeom>
          <a:noFill/>
          <a:ln>
            <a:noFill/>
          </a:ln>
        </p:spPr>
      </p:pic>
      <p:pic>
        <p:nvPicPr>
          <p:cNvPr id="6" name="Picture 5">
            <a:extLst>
              <a:ext uri="{FF2B5EF4-FFF2-40B4-BE49-F238E27FC236}">
                <a16:creationId xmlns:a16="http://schemas.microsoft.com/office/drawing/2014/main" id="{B9F4D17A-3193-22C3-16D9-640E41612A5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31773" y="1819072"/>
            <a:ext cx="4019670" cy="2119131"/>
          </a:xfrm>
          <a:prstGeom prst="rect">
            <a:avLst/>
          </a:prstGeom>
          <a:noFill/>
          <a:ln>
            <a:noFill/>
          </a:ln>
        </p:spPr>
      </p:pic>
      <p:pic>
        <p:nvPicPr>
          <p:cNvPr id="10" name="Picture 9">
            <a:extLst>
              <a:ext uri="{FF2B5EF4-FFF2-40B4-BE49-F238E27FC236}">
                <a16:creationId xmlns:a16="http://schemas.microsoft.com/office/drawing/2014/main" id="{25E882C7-B49F-EC6A-173C-36D75EBCD46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15751" y="4649822"/>
            <a:ext cx="3925910" cy="1890686"/>
          </a:xfrm>
          <a:prstGeom prst="rect">
            <a:avLst/>
          </a:prstGeom>
          <a:noFill/>
          <a:ln>
            <a:noFill/>
          </a:ln>
        </p:spPr>
      </p:pic>
      <p:pic>
        <p:nvPicPr>
          <p:cNvPr id="12" name="Picture 11">
            <a:extLst>
              <a:ext uri="{FF2B5EF4-FFF2-40B4-BE49-F238E27FC236}">
                <a16:creationId xmlns:a16="http://schemas.microsoft.com/office/drawing/2014/main" id="{BF6AAD0E-D6DF-06B7-A770-1DAE6C2DF56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77147" y="4622211"/>
            <a:ext cx="3842721" cy="1878292"/>
          </a:xfrm>
          <a:prstGeom prst="rect">
            <a:avLst/>
          </a:prstGeom>
          <a:noFill/>
          <a:ln>
            <a:noFill/>
          </a:ln>
        </p:spPr>
      </p:pic>
      <p:pic>
        <p:nvPicPr>
          <p:cNvPr id="13" name="Picture 12">
            <a:extLst>
              <a:ext uri="{FF2B5EF4-FFF2-40B4-BE49-F238E27FC236}">
                <a16:creationId xmlns:a16="http://schemas.microsoft.com/office/drawing/2014/main" id="{F3D8424E-A44E-7E59-8187-6695C725D26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5095" y="4620639"/>
            <a:ext cx="4058158" cy="1967670"/>
          </a:xfrm>
          <a:prstGeom prst="rect">
            <a:avLst/>
          </a:prstGeom>
          <a:noFill/>
          <a:ln>
            <a:noFill/>
          </a:ln>
        </p:spPr>
      </p:pic>
      <p:pic>
        <p:nvPicPr>
          <p:cNvPr id="14" name="Picture 13">
            <a:extLst>
              <a:ext uri="{FF2B5EF4-FFF2-40B4-BE49-F238E27FC236}">
                <a16:creationId xmlns:a16="http://schemas.microsoft.com/office/drawing/2014/main" id="{9F494BF3-1029-F191-CD77-17CE08FA9304}"/>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048" r="2935"/>
          <a:stretch/>
        </p:blipFill>
        <p:spPr bwMode="auto">
          <a:xfrm>
            <a:off x="8171233" y="1917950"/>
            <a:ext cx="3891064" cy="2025616"/>
          </a:xfrm>
          <a:prstGeom prst="rect">
            <a:avLst/>
          </a:prstGeom>
          <a:noFill/>
          <a:ln>
            <a:noFill/>
          </a:ln>
        </p:spPr>
      </p:pic>
    </p:spTree>
    <p:extLst>
      <p:ext uri="{BB962C8B-B14F-4D97-AF65-F5344CB8AC3E}">
        <p14:creationId xmlns:p14="http://schemas.microsoft.com/office/powerpoint/2010/main" val="18309641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2589</TotalTime>
  <Words>789</Words>
  <Application>Microsoft Office PowerPoint</Application>
  <PresentationFormat>Widescreen</PresentationFormat>
  <Paragraphs>98</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Algerian</vt:lpstr>
      <vt:lpstr>Calibri</vt:lpstr>
      <vt:lpstr>Rockwell</vt:lpstr>
      <vt:lpstr>Rockwell Condensed</vt:lpstr>
      <vt:lpstr>Times New Roman</vt:lpstr>
      <vt:lpstr>Wingdings</vt:lpstr>
      <vt:lpstr>Wood Type</vt:lpstr>
      <vt:lpstr>Soil Organic carbon PREDICTION in DHANAULTI REGION  Using ML Approach </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CONCLUSION</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dc:title>
  <dc:creator>HP</dc:creator>
  <cp:lastModifiedBy>Harsh Velani</cp:lastModifiedBy>
  <cp:revision>21</cp:revision>
  <dcterms:created xsi:type="dcterms:W3CDTF">2023-04-18T12:36:50Z</dcterms:created>
  <dcterms:modified xsi:type="dcterms:W3CDTF">2024-04-23T16:20:15Z</dcterms:modified>
</cp:coreProperties>
</file>